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5" r:id="rId1"/>
  </p:sldMasterIdLst>
  <p:sldIdLst>
    <p:sldId id="256" r:id="rId2"/>
    <p:sldId id="257" r:id="rId3"/>
    <p:sldId id="258" r:id="rId4"/>
    <p:sldId id="260" r:id="rId5"/>
    <p:sldId id="261" r:id="rId6"/>
    <p:sldId id="263" r:id="rId7"/>
    <p:sldId id="264" r:id="rId8"/>
    <p:sldId id="262" r:id="rId9"/>
    <p:sldId id="265" r:id="rId10"/>
    <p:sldId id="266" r:id="rId11"/>
    <p:sldId id="267" r:id="rId12"/>
    <p:sldId id="259"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6F00"/>
    <a:srgbClr val="F99050"/>
    <a:srgbClr val="A482E5"/>
    <a:srgbClr val="92AEF0"/>
    <a:srgbClr val="AC9EF2"/>
    <a:srgbClr val="C8BEF9"/>
    <a:srgbClr val="8D45F3"/>
    <a:srgbClr val="C17F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5884"/>
  </p:normalViewPr>
  <p:slideViewPr>
    <p:cSldViewPr snapToGrid="0" snapToObjects="1">
      <p:cViewPr varScale="1">
        <p:scale>
          <a:sx n="110" d="100"/>
          <a:sy n="110" d="100"/>
        </p:scale>
        <p:origin x="39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6333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1114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67395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36101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5049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084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78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17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94198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52214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462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1BEF0D-F0BB-DE4B-95CE-6DB70DBA9567}" type="datetimeFigureOut">
              <a:rPr lang="en-US" smtClean="0"/>
              <a:pPr/>
              <a:t>3/19/20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262683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5.tiff"/></Relationships>
</file>

<file path=ppt/slides/_rels/slide12.xml.rels><?xml version="1.0" encoding="UTF-8" standalone="yes"?>
<Relationships xmlns="http://schemas.openxmlformats.org/package/2006/relationships"><Relationship Id="rId8" Type="http://schemas.openxmlformats.org/officeDocument/2006/relationships/hyperlink" Target="https://www.optics.arizona.edu/sites/optics.arizona.edu/files/p-derek-bradshaw-msreport.pdf" TargetMode="External"/><Relationship Id="rId13" Type="http://schemas.openxmlformats.org/officeDocument/2006/relationships/hyperlink" Target="https://www.ligo.org/science/Publication-S6VSR24KnownPulsar/" TargetMode="External"/><Relationship Id="rId3" Type="http://schemas.openxmlformats.org/officeDocument/2006/relationships/hyperlink" Target="https://wwwmpa.mpa-garching.mpg.de/~komatsu/lecturenotes/Azadeh_Maleknejad_on_GW.pdf" TargetMode="External"/><Relationship Id="rId7" Type="http://schemas.openxmlformats.org/officeDocument/2006/relationships/hyperlink" Target="https://arxiv.org/pdf/1411.4547.pdf" TargetMode="External"/><Relationship Id="rId12" Type="http://schemas.openxmlformats.org/officeDocument/2006/relationships/hyperlink" Target="https://www.ligo.org/science/Publication-S5S6CosmicStrings/flyer.pdf" TargetMode="External"/><Relationship Id="rId2" Type="http://schemas.openxmlformats.org/officeDocument/2006/relationships/hyperlink" Target="https://www.ams.org/journals/notices/201707/rnoti-p684.pdf" TargetMode="External"/><Relationship Id="rId1" Type="http://schemas.openxmlformats.org/officeDocument/2006/relationships/slideLayout" Target="../slideLayouts/slideLayout2.xml"/><Relationship Id="rId6" Type="http://schemas.openxmlformats.org/officeDocument/2006/relationships/hyperlink" Target="https://space.mit.edu/LIGO/more.html" TargetMode="External"/><Relationship Id="rId11" Type="http://schemas.openxmlformats.org/officeDocument/2006/relationships/hyperlink" Target="https://www.ligo.org/science/Publication-S6CBCLowMass/" TargetMode="External"/><Relationship Id="rId5" Type="http://schemas.openxmlformats.org/officeDocument/2006/relationships/hyperlink" Target="https://www.ligo.caltech.edu/image/ligo20160211a" TargetMode="External"/><Relationship Id="rId10" Type="http://schemas.openxmlformats.org/officeDocument/2006/relationships/hyperlink" Target="https://www.ligo.caltech.edu/page/about-aligo" TargetMode="External"/><Relationship Id="rId4" Type="http://schemas.openxmlformats.org/officeDocument/2006/relationships/hyperlink" Target="https://arxiv.org/pdf/gr-qc/0501041.pdf" TargetMode="External"/><Relationship Id="rId9" Type="http://schemas.openxmlformats.org/officeDocument/2006/relationships/hyperlink" Target="https://www.nature.com/articles/s41566-019-0527-y"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ligo.caltech.edu/image/ligo20160211b" TargetMode="External"/><Relationship Id="rId13" Type="http://schemas.openxmlformats.org/officeDocument/2006/relationships/hyperlink" Target="https://www.nature.com/articles/s41566-019-0527-y" TargetMode="External"/><Relationship Id="rId18" Type="http://schemas.openxmlformats.org/officeDocument/2006/relationships/hyperlink" Target="https://rascto.ca/content/uoft-astrotour-sensing-hidden-signals-pulsars" TargetMode="External"/><Relationship Id="rId3" Type="http://schemas.openxmlformats.org/officeDocument/2006/relationships/hyperlink" Target="https://www.ligo.org/science/GW-Stochastic.php" TargetMode="External"/><Relationship Id="rId7" Type="http://schemas.openxmlformats.org/officeDocument/2006/relationships/hyperlink" Target="https://www.ligo.caltech.edu/image/ligo20160211a" TargetMode="External"/><Relationship Id="rId12" Type="http://schemas.openxmlformats.org/officeDocument/2006/relationships/hyperlink" Target="https://www.ligo.caltech.edu/page/about-aligo" TargetMode="External"/><Relationship Id="rId17" Type="http://schemas.openxmlformats.org/officeDocument/2006/relationships/hyperlink" Target="https://chandra.harvard.edu/photo/2017/sn1987a/" TargetMode="External"/><Relationship Id="rId2" Type="http://schemas.openxmlformats.org/officeDocument/2006/relationships/hyperlink" Target="https://physics.stackexchange.com/questions/2308/example-of-space-like-intervals-in-spacetime" TargetMode="External"/><Relationship Id="rId16" Type="http://schemas.openxmlformats.org/officeDocument/2006/relationships/hyperlink" Target="https://www.ligo.org/science/Publication-S6CBCLowMass/" TargetMode="External"/><Relationship Id="rId1" Type="http://schemas.openxmlformats.org/officeDocument/2006/relationships/slideLayout" Target="../slideLayouts/slideLayout2.xml"/><Relationship Id="rId6" Type="http://schemas.openxmlformats.org/officeDocument/2006/relationships/hyperlink" Target="https://en.wikipedia.org/wiki/Stress%E2%80%93energy_tensor" TargetMode="External"/><Relationship Id="rId11" Type="http://schemas.openxmlformats.org/officeDocument/2006/relationships/hyperlink" Target="https://arxiv.org/pdf/1411.4547.pdf" TargetMode="External"/><Relationship Id="rId5" Type="http://schemas.openxmlformats.org/officeDocument/2006/relationships/hyperlink" Target="https://wwwmpa.mpa-garching.mpg.de/~komatsu/lecturenotes/Azadeh_Maleknejad_on_GW.pdf" TargetMode="External"/><Relationship Id="rId15" Type="http://schemas.openxmlformats.org/officeDocument/2006/relationships/hyperlink" Target="https://www.ligo.caltech.edu/page/facts" TargetMode="External"/><Relationship Id="rId10" Type="http://schemas.openxmlformats.org/officeDocument/2006/relationships/hyperlink" Target="https://www.ligo.org/science/Publication-GW150914Calibration/index.php" TargetMode="External"/><Relationship Id="rId4" Type="http://schemas.openxmlformats.org/officeDocument/2006/relationships/hyperlink" Target="https://iopscience.iop.org/article/10.1088/1367-2630/7/1/204" TargetMode="External"/><Relationship Id="rId9" Type="http://schemas.openxmlformats.org/officeDocument/2006/relationships/hyperlink" Target="https://space.mit.edu/LIGO/more.html" TargetMode="External"/><Relationship Id="rId14" Type="http://schemas.openxmlformats.org/officeDocument/2006/relationships/hyperlink" Target="https://www.researchgate.net/figure/Advanced-LIGO-sensitivity-vs-LIGO-one_fig1_29633553"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99050"/>
            </a:gs>
            <a:gs pos="74000">
              <a:srgbClr val="92AEF0"/>
            </a:gs>
            <a:gs pos="100000">
              <a:srgbClr val="92AEF0"/>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A4D1-D217-F146-8DCD-DCEEEC941299}"/>
              </a:ext>
            </a:extLst>
          </p:cNvPr>
          <p:cNvSpPr>
            <a:spLocks noGrp="1"/>
          </p:cNvSpPr>
          <p:nvPr>
            <p:ph type="ctrTitle"/>
          </p:nvPr>
        </p:nvSpPr>
        <p:spPr/>
        <p:txBody>
          <a:bodyPr/>
          <a:lstStyle/>
          <a:p>
            <a:r>
              <a:rPr lang="en-US" dirty="0">
                <a:solidFill>
                  <a:schemeClr val="bg1"/>
                </a:solidFill>
                <a:latin typeface="Futura Medium" panose="020B0602020204020303" pitchFamily="34" charset="-79"/>
                <a:cs typeface="Futura Medium" panose="020B0602020204020303" pitchFamily="34" charset="-79"/>
              </a:rPr>
              <a:t>ADVANCED LIGO</a:t>
            </a:r>
            <a:br>
              <a:rPr lang="en-US" dirty="0">
                <a:solidFill>
                  <a:schemeClr val="bg1"/>
                </a:solidFill>
              </a:rPr>
            </a:br>
            <a:r>
              <a:rPr lang="en-US" sz="3600" dirty="0">
                <a:solidFill>
                  <a:schemeClr val="bg1"/>
                </a:solidFill>
              </a:rPr>
              <a:t>“</a:t>
            </a:r>
            <a:r>
              <a:rPr lang="en-US" sz="2800" dirty="0">
                <a:solidFill>
                  <a:schemeClr val="bg1"/>
                </a:solidFill>
                <a:latin typeface="Futura Condensed Medium" panose="020B0602020204020303" pitchFamily="34" charset="-79"/>
                <a:cs typeface="Futura Condensed Medium" panose="020B0602020204020303" pitchFamily="34" charset="-79"/>
              </a:rPr>
              <a:t>Het universum zingt voor mij”. –Dr. Siebren de Kuiper</a:t>
            </a:r>
            <a:endParaRPr lang="en-US" dirty="0">
              <a:solidFill>
                <a:schemeClr val="bg1"/>
              </a:solidFill>
            </a:endParaRPr>
          </a:p>
        </p:txBody>
      </p:sp>
      <p:sp>
        <p:nvSpPr>
          <p:cNvPr id="3" name="Subtitle 2">
            <a:extLst>
              <a:ext uri="{FF2B5EF4-FFF2-40B4-BE49-F238E27FC236}">
                <a16:creationId xmlns:a16="http://schemas.microsoft.com/office/drawing/2014/main" id="{420BB536-D5C1-A140-90D3-B727D29DC80C}"/>
              </a:ext>
            </a:extLst>
          </p:cNvPr>
          <p:cNvSpPr>
            <a:spLocks noGrp="1"/>
          </p:cNvSpPr>
          <p:nvPr>
            <p:ph type="subTitle" idx="1"/>
          </p:nvPr>
        </p:nvSpPr>
        <p:spPr/>
        <p:txBody>
          <a:bodyPr/>
          <a:lstStyle/>
          <a:p>
            <a:r>
              <a:rPr lang="en-US" dirty="0">
                <a:solidFill>
                  <a:schemeClr val="bg1"/>
                </a:solidFill>
              </a:rPr>
              <a:t>MARIA VOLOSATOV</a:t>
            </a:r>
          </a:p>
          <a:p>
            <a:r>
              <a:rPr lang="en-US" dirty="0">
                <a:solidFill>
                  <a:schemeClr val="bg1"/>
                </a:solidFill>
              </a:rPr>
              <a:t>PHYSICS 325</a:t>
            </a:r>
          </a:p>
        </p:txBody>
      </p:sp>
    </p:spTree>
    <p:extLst>
      <p:ext uri="{BB962C8B-B14F-4D97-AF65-F5344CB8AC3E}">
        <p14:creationId xmlns:p14="http://schemas.microsoft.com/office/powerpoint/2010/main" val="4266352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4000">
              <a:srgbClr val="C17FEC"/>
            </a:gs>
            <a:gs pos="42000">
              <a:srgbClr val="92AEF0"/>
            </a:gs>
            <a:gs pos="72000">
              <a:schemeClr val="accent5">
                <a:lumMod val="40000"/>
                <a:lumOff val="60000"/>
              </a:schemeClr>
            </a:gs>
            <a:gs pos="99000">
              <a:srgbClr val="F99050"/>
            </a:gs>
          </a:gsLst>
          <a:lin ang="2700000" scaled="1"/>
        </a:gra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5CB4224-1B63-154C-917F-8B2382995AE6}"/>
              </a:ext>
            </a:extLst>
          </p:cNvPr>
          <p:cNvGraphicFramePr>
            <a:graphicFrameLocks noGrp="1"/>
          </p:cNvGraphicFramePr>
          <p:nvPr>
            <p:extLst>
              <p:ext uri="{D42A27DB-BD31-4B8C-83A1-F6EECF244321}">
                <p14:modId xmlns:p14="http://schemas.microsoft.com/office/powerpoint/2010/main" val="2029300972"/>
              </p:ext>
            </p:extLst>
          </p:nvPr>
        </p:nvGraphicFramePr>
        <p:xfrm>
          <a:off x="621475" y="624304"/>
          <a:ext cx="10949049" cy="2790462"/>
        </p:xfrm>
        <a:graphic>
          <a:graphicData uri="http://schemas.openxmlformats.org/drawingml/2006/table">
            <a:tbl>
              <a:tblPr firstRow="1" bandRow="1">
                <a:tableStyleId>{5C22544A-7EE6-4342-B048-85BDC9FD1C3A}</a:tableStyleId>
              </a:tblPr>
              <a:tblGrid>
                <a:gridCol w="4627419">
                  <a:extLst>
                    <a:ext uri="{9D8B030D-6E8A-4147-A177-3AD203B41FA5}">
                      <a16:colId xmlns:a16="http://schemas.microsoft.com/office/drawing/2014/main" val="3315336813"/>
                    </a:ext>
                  </a:extLst>
                </a:gridCol>
                <a:gridCol w="6321630">
                  <a:extLst>
                    <a:ext uri="{9D8B030D-6E8A-4147-A177-3AD203B41FA5}">
                      <a16:colId xmlns:a16="http://schemas.microsoft.com/office/drawing/2014/main" val="3692201042"/>
                    </a:ext>
                  </a:extLst>
                </a:gridCol>
              </a:tblGrid>
              <a:tr h="355934">
                <a:tc>
                  <a:txBody>
                    <a:bodyPr/>
                    <a:lstStyle/>
                    <a:p>
                      <a:r>
                        <a:rPr lang="en-US" sz="1600" dirty="0">
                          <a:latin typeface="Futura Medium" panose="020B0602020204020303" pitchFamily="34" charset="-79"/>
                          <a:cs typeface="Futura Medium" panose="020B0602020204020303" pitchFamily="34" charset="-79"/>
                        </a:rPr>
                        <a:t>Initial LIGO </a:t>
                      </a:r>
                    </a:p>
                  </a:txBody>
                  <a:tcPr>
                    <a:solidFill>
                      <a:srgbClr val="8D45F3"/>
                    </a:solidFill>
                  </a:tcPr>
                </a:tc>
                <a:tc>
                  <a:txBody>
                    <a:bodyPr/>
                    <a:lstStyle/>
                    <a:p>
                      <a:r>
                        <a:rPr lang="en-US" dirty="0"/>
                        <a:t>Advanced LIGO</a:t>
                      </a:r>
                    </a:p>
                  </a:txBody>
                  <a:tcPr>
                    <a:solidFill>
                      <a:srgbClr val="8D45F3"/>
                    </a:solidFill>
                  </a:tcPr>
                </a:tc>
                <a:extLst>
                  <a:ext uri="{0D108BD9-81ED-4DB2-BD59-A6C34878D82A}">
                    <a16:rowId xmlns:a16="http://schemas.microsoft.com/office/drawing/2014/main" val="288385831"/>
                  </a:ext>
                </a:extLst>
              </a:tr>
              <a:tr h="728252">
                <a:tc>
                  <a:txBody>
                    <a:bodyPr/>
                    <a:lstStyle/>
                    <a:p>
                      <a:r>
                        <a:rPr lang="en-US" sz="1200" b="0" i="0" dirty="0">
                          <a:solidFill>
                            <a:schemeClr val="bg1"/>
                          </a:solidFill>
                          <a:latin typeface="Futura Medium" panose="020B0602020204020303" pitchFamily="34" charset="-79"/>
                          <a:cs typeface="Futura Medium" panose="020B0602020204020303" pitchFamily="34" charset="-79"/>
                        </a:rPr>
                        <a:t>Test masses - 25 cm in diameter, 10 cm in girth, 11 kg.</a:t>
                      </a:r>
                    </a:p>
                  </a:txBody>
                  <a:tcPr>
                    <a:solidFill>
                      <a:srgbClr val="AC9EF2"/>
                    </a:solidFill>
                  </a:tcPr>
                </a:tc>
                <a:tc>
                  <a:txBody>
                    <a:bodyPr/>
                    <a:lstStyle/>
                    <a:p>
                      <a:r>
                        <a:rPr lang="en-US" sz="1200" b="0" i="0" dirty="0">
                          <a:solidFill>
                            <a:schemeClr val="bg1"/>
                          </a:solidFill>
                          <a:latin typeface="Futura Medium" panose="020B0602020204020303" pitchFamily="34" charset="-79"/>
                          <a:cs typeface="Futura Medium" panose="020B0602020204020303" pitchFamily="34" charset="-79"/>
                        </a:rPr>
                        <a:t>Test masses – 34 cm in diameter, 20 cm in girth, 40 kg. Noise reduced via principal of inertia: increasing size and mass of mirrors reduces photon shot noise &amp; increase area over which heat can be absorbed from laser, diminishing thermal noise.</a:t>
                      </a:r>
                    </a:p>
                  </a:txBody>
                  <a:tcPr>
                    <a:solidFill>
                      <a:srgbClr val="AC9EF2"/>
                    </a:solidFill>
                  </a:tcPr>
                </a:tc>
                <a:extLst>
                  <a:ext uri="{0D108BD9-81ED-4DB2-BD59-A6C34878D82A}">
                    <a16:rowId xmlns:a16="http://schemas.microsoft.com/office/drawing/2014/main" val="3716397272"/>
                  </a:ext>
                </a:extLst>
              </a:tr>
              <a:tr h="583783">
                <a:tc>
                  <a:txBody>
                    <a:bodyPr/>
                    <a:lstStyle/>
                    <a:p>
                      <a:r>
                        <a:rPr lang="en-US" sz="1200" b="0" i="0" dirty="0">
                          <a:solidFill>
                            <a:schemeClr val="bg1"/>
                          </a:solidFill>
                          <a:latin typeface="Futura Medium" panose="020B0602020204020303" pitchFamily="34" charset="-79"/>
                          <a:cs typeface="Futura Medium" panose="020B0602020204020303" pitchFamily="34" charset="-79"/>
                        </a:rPr>
                        <a:t>Single pendulum system suspended by metal wires – composition of metal introduced additional noise to mirror.</a:t>
                      </a:r>
                    </a:p>
                  </a:txBody>
                  <a:tcPr>
                    <a:solidFill>
                      <a:srgbClr val="C8BEF9"/>
                    </a:solidFill>
                  </a:tcPr>
                </a:tc>
                <a:tc>
                  <a:txBody>
                    <a:bodyPr/>
                    <a:lstStyle/>
                    <a:p>
                      <a:r>
                        <a:rPr lang="en-US" sz="1200" b="0" i="0" dirty="0">
                          <a:solidFill>
                            <a:schemeClr val="bg1"/>
                          </a:solidFill>
                          <a:latin typeface="Futura Medium" panose="020B0602020204020303" pitchFamily="34" charset="-79"/>
                          <a:cs typeface="Futura Medium" panose="020B0602020204020303" pitchFamily="34" charset="-79"/>
                        </a:rPr>
                        <a:t>Quadruple pendulum suspended by glass fibers. Silica fibers structure less energetic, more structured than metal, reducing noise. Increased interaction time between mirrors.</a:t>
                      </a:r>
                    </a:p>
                  </a:txBody>
                  <a:tcPr>
                    <a:solidFill>
                      <a:srgbClr val="C8BEF9"/>
                    </a:solidFill>
                  </a:tcPr>
                </a:tc>
                <a:extLst>
                  <a:ext uri="{0D108BD9-81ED-4DB2-BD59-A6C34878D82A}">
                    <a16:rowId xmlns:a16="http://schemas.microsoft.com/office/drawing/2014/main" val="2818683480"/>
                  </a:ext>
                </a:extLst>
              </a:tr>
              <a:tr h="622885">
                <a:tc>
                  <a:txBody>
                    <a:bodyPr/>
                    <a:lstStyle/>
                    <a:p>
                      <a:r>
                        <a:rPr lang="en-US" sz="1200" b="0" i="0" dirty="0">
                          <a:solidFill>
                            <a:schemeClr val="bg1"/>
                          </a:solidFill>
                          <a:latin typeface="Futura Medium" panose="020B0602020204020303" pitchFamily="34" charset="-79"/>
                          <a:cs typeface="Futura Medium" panose="020B0602020204020303" pitchFamily="34" charset="-79"/>
                        </a:rPr>
                        <a:t>Passive seismic isolation system – shock absorbers surrounding detectors to reduce vibrations. </a:t>
                      </a:r>
                    </a:p>
                  </a:txBody>
                  <a:tcPr>
                    <a:solidFill>
                      <a:srgbClr val="AC9EF2"/>
                    </a:solidFill>
                  </a:tcPr>
                </a:tc>
                <a:tc>
                  <a:txBody>
                    <a:bodyPr/>
                    <a:lstStyle/>
                    <a:p>
                      <a:r>
                        <a:rPr lang="en-US" sz="1200" b="0" i="0" dirty="0">
                          <a:solidFill>
                            <a:schemeClr val="bg1"/>
                          </a:solidFill>
                          <a:latin typeface="Futura Medium" panose="020B0602020204020303" pitchFamily="34" charset="-79"/>
                          <a:cs typeface="Futura Medium" panose="020B0602020204020303" pitchFamily="34" charset="-79"/>
                        </a:rPr>
                        <a:t>Passive and active seismic isolation system – additionally to the passive system, sensors monitoring movements create a live feedback loop, using photon radiation pressure actuators to counteract vibrations both from seismic sources and quantum sources.</a:t>
                      </a:r>
                    </a:p>
                  </a:txBody>
                  <a:tcPr>
                    <a:solidFill>
                      <a:srgbClr val="AC9EF2"/>
                    </a:solidFill>
                  </a:tcPr>
                </a:tc>
                <a:extLst>
                  <a:ext uri="{0D108BD9-81ED-4DB2-BD59-A6C34878D82A}">
                    <a16:rowId xmlns:a16="http://schemas.microsoft.com/office/drawing/2014/main" val="651786191"/>
                  </a:ext>
                </a:extLst>
              </a:tr>
              <a:tr h="472587">
                <a:tc>
                  <a:txBody>
                    <a:bodyPr/>
                    <a:lstStyle/>
                    <a:p>
                      <a:r>
                        <a:rPr lang="en-US" sz="1200" b="0" i="0" dirty="0">
                          <a:solidFill>
                            <a:schemeClr val="bg1"/>
                          </a:solidFill>
                          <a:latin typeface="Futura Medium" panose="020B0602020204020303" pitchFamily="34" charset="-79"/>
                          <a:cs typeface="Futura Medium" panose="020B0602020204020303" pitchFamily="34" charset="-79"/>
                        </a:rPr>
                        <a:t>“Sphere of observation” reaches edge of Centaurus supercluster, approximately 15 Mpc. </a:t>
                      </a:r>
                    </a:p>
                  </a:txBody>
                  <a:tcPr>
                    <a:solidFill>
                      <a:srgbClr val="C8BEF9"/>
                    </a:solidFill>
                  </a:tcPr>
                </a:tc>
                <a:tc>
                  <a:txBody>
                    <a:bodyPr/>
                    <a:lstStyle/>
                    <a:p>
                      <a:r>
                        <a:rPr lang="en-US" sz="1200" b="0" i="0" dirty="0">
                          <a:solidFill>
                            <a:schemeClr val="bg1"/>
                          </a:solidFill>
                          <a:latin typeface="Futura Medium" panose="020B0602020204020303" pitchFamily="34" charset="-79"/>
                          <a:cs typeface="Futura Medium" panose="020B0602020204020303" pitchFamily="34" charset="-79"/>
                        </a:rPr>
                        <a:t>10 x increase in distance, 1000 increase in observable volume, sources 1.3 billion light years away are detectable (!!!) approximately 300 Mpc.</a:t>
                      </a:r>
                    </a:p>
                  </a:txBody>
                  <a:tcPr>
                    <a:solidFill>
                      <a:srgbClr val="C8BEF9"/>
                    </a:solidFill>
                  </a:tcPr>
                </a:tc>
                <a:extLst>
                  <a:ext uri="{0D108BD9-81ED-4DB2-BD59-A6C34878D82A}">
                    <a16:rowId xmlns:a16="http://schemas.microsoft.com/office/drawing/2014/main" val="3747374762"/>
                  </a:ext>
                </a:extLst>
              </a:tr>
            </a:tbl>
          </a:graphicData>
        </a:graphic>
      </p:graphicFrame>
      <p:sp>
        <p:nvSpPr>
          <p:cNvPr id="3" name="TextBox 2">
            <a:extLst>
              <a:ext uri="{FF2B5EF4-FFF2-40B4-BE49-F238E27FC236}">
                <a16:creationId xmlns:a16="http://schemas.microsoft.com/office/drawing/2014/main" id="{0AC4B4AE-6275-6743-9C8B-6898BD0E9E4B}"/>
              </a:ext>
            </a:extLst>
          </p:cNvPr>
          <p:cNvSpPr txBox="1"/>
          <p:nvPr/>
        </p:nvSpPr>
        <p:spPr>
          <a:xfrm>
            <a:off x="2429357" y="179317"/>
            <a:ext cx="7333286" cy="369332"/>
          </a:xfrm>
          <a:prstGeom prst="rect">
            <a:avLst/>
          </a:prstGeom>
          <a:noFill/>
        </p:spPr>
        <p:txBody>
          <a:bodyPr wrap="square" rtlCol="0">
            <a:spAutoFit/>
          </a:bodyPr>
          <a:lstStyle/>
          <a:p>
            <a:r>
              <a:rPr lang="en-US" dirty="0">
                <a:solidFill>
                  <a:schemeClr val="bg1"/>
                </a:solidFill>
                <a:latin typeface="Futura Medium" panose="020B0602020204020303" pitchFamily="34" charset="-79"/>
                <a:cs typeface="Futura Medium" panose="020B0602020204020303" pitchFamily="34" charset="-79"/>
              </a:rPr>
              <a:t>A summary of improvements from Initial LIGO to Advanced LIGO [9]</a:t>
            </a:r>
          </a:p>
        </p:txBody>
      </p:sp>
      <p:pic>
        <p:nvPicPr>
          <p:cNvPr id="4" name="Picture 3">
            <a:extLst>
              <a:ext uri="{FF2B5EF4-FFF2-40B4-BE49-F238E27FC236}">
                <a16:creationId xmlns:a16="http://schemas.microsoft.com/office/drawing/2014/main" id="{F86800A7-1393-9746-A511-AFF9F83F2F05}"/>
              </a:ext>
            </a:extLst>
          </p:cNvPr>
          <p:cNvPicPr>
            <a:picLocks noChangeAspect="1"/>
          </p:cNvPicPr>
          <p:nvPr/>
        </p:nvPicPr>
        <p:blipFill>
          <a:blip r:embed="rId2"/>
          <a:stretch>
            <a:fillRect/>
          </a:stretch>
        </p:blipFill>
        <p:spPr>
          <a:xfrm>
            <a:off x="862354" y="3490421"/>
            <a:ext cx="3442964" cy="3299966"/>
          </a:xfrm>
          <a:prstGeom prst="rect">
            <a:avLst/>
          </a:prstGeom>
        </p:spPr>
      </p:pic>
      <p:pic>
        <p:nvPicPr>
          <p:cNvPr id="5" name="Picture 4">
            <a:extLst>
              <a:ext uri="{FF2B5EF4-FFF2-40B4-BE49-F238E27FC236}">
                <a16:creationId xmlns:a16="http://schemas.microsoft.com/office/drawing/2014/main" id="{D08EB063-BBE2-164C-A788-192F8DB13A99}"/>
              </a:ext>
            </a:extLst>
          </p:cNvPr>
          <p:cNvPicPr>
            <a:picLocks noChangeAspect="1"/>
          </p:cNvPicPr>
          <p:nvPr/>
        </p:nvPicPr>
        <p:blipFill>
          <a:blip r:embed="rId3"/>
          <a:stretch>
            <a:fillRect/>
          </a:stretch>
        </p:blipFill>
        <p:spPr>
          <a:xfrm>
            <a:off x="6855877" y="3275856"/>
            <a:ext cx="5031321" cy="3729096"/>
          </a:xfrm>
          <a:prstGeom prst="rect">
            <a:avLst/>
          </a:prstGeom>
        </p:spPr>
      </p:pic>
      <p:sp>
        <p:nvSpPr>
          <p:cNvPr id="6" name="TextBox 5">
            <a:extLst>
              <a:ext uri="{FF2B5EF4-FFF2-40B4-BE49-F238E27FC236}">
                <a16:creationId xmlns:a16="http://schemas.microsoft.com/office/drawing/2014/main" id="{D84FF7D0-A19D-8F4E-BBB9-C1096799BADC}"/>
              </a:ext>
            </a:extLst>
          </p:cNvPr>
          <p:cNvSpPr txBox="1"/>
          <p:nvPr/>
        </p:nvSpPr>
        <p:spPr>
          <a:xfrm>
            <a:off x="4476191" y="3763309"/>
            <a:ext cx="2379685" cy="2677656"/>
          </a:xfrm>
          <a:prstGeom prst="rect">
            <a:avLst/>
          </a:prstGeom>
          <a:noFill/>
        </p:spPr>
        <p:txBody>
          <a:bodyPr wrap="square" rtlCol="0">
            <a:spAutoFit/>
          </a:bodyPr>
          <a:lstStyle/>
          <a:p>
            <a:r>
              <a:rPr lang="en-US" sz="1400" dirty="0">
                <a:solidFill>
                  <a:schemeClr val="bg1"/>
                </a:solidFill>
                <a:latin typeface="Futura Condensed Medium" panose="020B0602020204020303" pitchFamily="34" charset="-79"/>
                <a:cs typeface="Futura Condensed Medium" panose="020B0602020204020303" pitchFamily="34" charset="-79"/>
              </a:rPr>
              <a:t>Fig. 15 (left) – Sphere of observation  comparison between initial &amp; advanced LIGO, the new probe encompasses 1000 x the volume of initial LIGO! This opens the window to sources many millions of light years away in the depths of the cosmos.</a:t>
            </a:r>
          </a:p>
          <a:p>
            <a:r>
              <a:rPr lang="en-US" sz="1400" dirty="0">
                <a:solidFill>
                  <a:schemeClr val="bg1"/>
                </a:solidFill>
                <a:latin typeface="Futura Condensed Medium" panose="020B0602020204020303" pitchFamily="34" charset="-79"/>
                <a:cs typeface="Futura Condensed Medium" panose="020B0602020204020303" pitchFamily="34" charset="-79"/>
              </a:rPr>
              <a:t>Fig. 16 (right) – compares the detectable strain, h, over a spectrum of frequencies in LIGO vs aLIGO. Lower numbers of strain indicate smaller distances detected. </a:t>
            </a:r>
            <a:endParaRPr lang="en-US" dirty="0">
              <a:solidFill>
                <a:schemeClr val="bg1"/>
              </a:solidFill>
              <a:latin typeface="Futura Condensed Medium" panose="020B0602020204020303" pitchFamily="34" charset="-79"/>
              <a:cs typeface="Futura Condensed Medium" panose="020B0602020204020303" pitchFamily="34" charset="-79"/>
            </a:endParaRPr>
          </a:p>
        </p:txBody>
      </p:sp>
    </p:spTree>
    <p:extLst>
      <p:ext uri="{BB962C8B-B14F-4D97-AF65-F5344CB8AC3E}">
        <p14:creationId xmlns:p14="http://schemas.microsoft.com/office/powerpoint/2010/main" val="230902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482E5"/>
            </a:gs>
            <a:gs pos="43000">
              <a:srgbClr val="92AEF0"/>
            </a:gs>
            <a:gs pos="63000">
              <a:srgbClr val="92AEF0"/>
            </a:gs>
            <a:gs pos="100000">
              <a:srgbClr val="F99050"/>
            </a:gs>
          </a:gsLst>
          <a:lin ang="27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290EF2-0946-734A-B05E-9277A3E1F5E8}"/>
              </a:ext>
            </a:extLst>
          </p:cNvPr>
          <p:cNvSpPr txBox="1"/>
          <p:nvPr/>
        </p:nvSpPr>
        <p:spPr>
          <a:xfrm>
            <a:off x="353276" y="191348"/>
            <a:ext cx="4206532" cy="2739211"/>
          </a:xfrm>
          <a:custGeom>
            <a:avLst/>
            <a:gdLst>
              <a:gd name="connsiteX0" fmla="*/ 0 w 4206532"/>
              <a:gd name="connsiteY0" fmla="*/ 0 h 2739211"/>
              <a:gd name="connsiteX1" fmla="*/ 567882 w 4206532"/>
              <a:gd name="connsiteY1" fmla="*/ 0 h 2739211"/>
              <a:gd name="connsiteX2" fmla="*/ 967502 w 4206532"/>
              <a:gd name="connsiteY2" fmla="*/ 0 h 2739211"/>
              <a:gd name="connsiteX3" fmla="*/ 1451254 w 4206532"/>
              <a:gd name="connsiteY3" fmla="*/ 0 h 2739211"/>
              <a:gd name="connsiteX4" fmla="*/ 2061201 w 4206532"/>
              <a:gd name="connsiteY4" fmla="*/ 0 h 2739211"/>
              <a:gd name="connsiteX5" fmla="*/ 2587017 w 4206532"/>
              <a:gd name="connsiteY5" fmla="*/ 0 h 2739211"/>
              <a:gd name="connsiteX6" fmla="*/ 3154899 w 4206532"/>
              <a:gd name="connsiteY6" fmla="*/ 0 h 2739211"/>
              <a:gd name="connsiteX7" fmla="*/ 3638650 w 4206532"/>
              <a:gd name="connsiteY7" fmla="*/ 0 h 2739211"/>
              <a:gd name="connsiteX8" fmla="*/ 4206532 w 4206532"/>
              <a:gd name="connsiteY8" fmla="*/ 0 h 2739211"/>
              <a:gd name="connsiteX9" fmla="*/ 4206532 w 4206532"/>
              <a:gd name="connsiteY9" fmla="*/ 602626 h 2739211"/>
              <a:gd name="connsiteX10" fmla="*/ 4206532 w 4206532"/>
              <a:gd name="connsiteY10" fmla="*/ 1095684 h 2739211"/>
              <a:gd name="connsiteX11" fmla="*/ 4206532 w 4206532"/>
              <a:gd name="connsiteY11" fmla="*/ 1561350 h 2739211"/>
              <a:gd name="connsiteX12" fmla="*/ 4206532 w 4206532"/>
              <a:gd name="connsiteY12" fmla="*/ 2054408 h 2739211"/>
              <a:gd name="connsiteX13" fmla="*/ 4206532 w 4206532"/>
              <a:gd name="connsiteY13" fmla="*/ 2739211 h 2739211"/>
              <a:gd name="connsiteX14" fmla="*/ 3680716 w 4206532"/>
              <a:gd name="connsiteY14" fmla="*/ 2739211 h 2739211"/>
              <a:gd name="connsiteX15" fmla="*/ 3154899 w 4206532"/>
              <a:gd name="connsiteY15" fmla="*/ 2739211 h 2739211"/>
              <a:gd name="connsiteX16" fmla="*/ 2713213 w 4206532"/>
              <a:gd name="connsiteY16" fmla="*/ 2739211 h 2739211"/>
              <a:gd name="connsiteX17" fmla="*/ 2187397 w 4206532"/>
              <a:gd name="connsiteY17" fmla="*/ 2739211 h 2739211"/>
              <a:gd name="connsiteX18" fmla="*/ 1661580 w 4206532"/>
              <a:gd name="connsiteY18" fmla="*/ 2739211 h 2739211"/>
              <a:gd name="connsiteX19" fmla="*/ 1135764 w 4206532"/>
              <a:gd name="connsiteY19" fmla="*/ 2739211 h 2739211"/>
              <a:gd name="connsiteX20" fmla="*/ 609947 w 4206532"/>
              <a:gd name="connsiteY20" fmla="*/ 2739211 h 2739211"/>
              <a:gd name="connsiteX21" fmla="*/ 0 w 4206532"/>
              <a:gd name="connsiteY21" fmla="*/ 2739211 h 2739211"/>
              <a:gd name="connsiteX22" fmla="*/ 0 w 4206532"/>
              <a:gd name="connsiteY22" fmla="*/ 2163977 h 2739211"/>
              <a:gd name="connsiteX23" fmla="*/ 0 w 4206532"/>
              <a:gd name="connsiteY23" fmla="*/ 1588742 h 2739211"/>
              <a:gd name="connsiteX24" fmla="*/ 0 w 4206532"/>
              <a:gd name="connsiteY24" fmla="*/ 1013508 h 2739211"/>
              <a:gd name="connsiteX25" fmla="*/ 0 w 4206532"/>
              <a:gd name="connsiteY25" fmla="*/ 0 h 273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206532" h="2739211" fill="none" extrusionOk="0">
                <a:moveTo>
                  <a:pt x="0" y="0"/>
                </a:moveTo>
                <a:cubicBezTo>
                  <a:pt x="252116" y="-43287"/>
                  <a:pt x="371908" y="44734"/>
                  <a:pt x="567882" y="0"/>
                </a:cubicBezTo>
                <a:cubicBezTo>
                  <a:pt x="763856" y="-44734"/>
                  <a:pt x="800624" y="13463"/>
                  <a:pt x="967502" y="0"/>
                </a:cubicBezTo>
                <a:cubicBezTo>
                  <a:pt x="1134380" y="-13463"/>
                  <a:pt x="1293483" y="15487"/>
                  <a:pt x="1451254" y="0"/>
                </a:cubicBezTo>
                <a:cubicBezTo>
                  <a:pt x="1609025" y="-15487"/>
                  <a:pt x="1806828" y="17759"/>
                  <a:pt x="2061201" y="0"/>
                </a:cubicBezTo>
                <a:cubicBezTo>
                  <a:pt x="2315574" y="-17759"/>
                  <a:pt x="2440846" y="3888"/>
                  <a:pt x="2587017" y="0"/>
                </a:cubicBezTo>
                <a:cubicBezTo>
                  <a:pt x="2733188" y="-3888"/>
                  <a:pt x="3009604" y="52558"/>
                  <a:pt x="3154899" y="0"/>
                </a:cubicBezTo>
                <a:cubicBezTo>
                  <a:pt x="3300194" y="-52558"/>
                  <a:pt x="3433646" y="53606"/>
                  <a:pt x="3638650" y="0"/>
                </a:cubicBezTo>
                <a:cubicBezTo>
                  <a:pt x="3843654" y="-53606"/>
                  <a:pt x="4057077" y="55219"/>
                  <a:pt x="4206532" y="0"/>
                </a:cubicBezTo>
                <a:cubicBezTo>
                  <a:pt x="4208190" y="172744"/>
                  <a:pt x="4199573" y="450376"/>
                  <a:pt x="4206532" y="602626"/>
                </a:cubicBezTo>
                <a:cubicBezTo>
                  <a:pt x="4213491" y="754876"/>
                  <a:pt x="4172250" y="963531"/>
                  <a:pt x="4206532" y="1095684"/>
                </a:cubicBezTo>
                <a:cubicBezTo>
                  <a:pt x="4240814" y="1227837"/>
                  <a:pt x="4204373" y="1396010"/>
                  <a:pt x="4206532" y="1561350"/>
                </a:cubicBezTo>
                <a:cubicBezTo>
                  <a:pt x="4208691" y="1726690"/>
                  <a:pt x="4200934" y="1868766"/>
                  <a:pt x="4206532" y="2054408"/>
                </a:cubicBezTo>
                <a:cubicBezTo>
                  <a:pt x="4212130" y="2240050"/>
                  <a:pt x="4169002" y="2526219"/>
                  <a:pt x="4206532" y="2739211"/>
                </a:cubicBezTo>
                <a:cubicBezTo>
                  <a:pt x="4099742" y="2764393"/>
                  <a:pt x="3817522" y="2696505"/>
                  <a:pt x="3680716" y="2739211"/>
                </a:cubicBezTo>
                <a:cubicBezTo>
                  <a:pt x="3543910" y="2781917"/>
                  <a:pt x="3342857" y="2683926"/>
                  <a:pt x="3154899" y="2739211"/>
                </a:cubicBezTo>
                <a:cubicBezTo>
                  <a:pt x="2966941" y="2794496"/>
                  <a:pt x="2904946" y="2714559"/>
                  <a:pt x="2713213" y="2739211"/>
                </a:cubicBezTo>
                <a:cubicBezTo>
                  <a:pt x="2521480" y="2763863"/>
                  <a:pt x="2387952" y="2716944"/>
                  <a:pt x="2187397" y="2739211"/>
                </a:cubicBezTo>
                <a:cubicBezTo>
                  <a:pt x="1986842" y="2761478"/>
                  <a:pt x="1904160" y="2721444"/>
                  <a:pt x="1661580" y="2739211"/>
                </a:cubicBezTo>
                <a:cubicBezTo>
                  <a:pt x="1419000" y="2756978"/>
                  <a:pt x="1311555" y="2723360"/>
                  <a:pt x="1135764" y="2739211"/>
                </a:cubicBezTo>
                <a:cubicBezTo>
                  <a:pt x="959973" y="2755062"/>
                  <a:pt x="867758" y="2715848"/>
                  <a:pt x="609947" y="2739211"/>
                </a:cubicBezTo>
                <a:cubicBezTo>
                  <a:pt x="352136" y="2762574"/>
                  <a:pt x="228463" y="2736391"/>
                  <a:pt x="0" y="2739211"/>
                </a:cubicBezTo>
                <a:cubicBezTo>
                  <a:pt x="-12456" y="2565604"/>
                  <a:pt x="14722" y="2340931"/>
                  <a:pt x="0" y="2163977"/>
                </a:cubicBezTo>
                <a:cubicBezTo>
                  <a:pt x="-14722" y="1987023"/>
                  <a:pt x="64534" y="1783194"/>
                  <a:pt x="0" y="1588742"/>
                </a:cubicBezTo>
                <a:cubicBezTo>
                  <a:pt x="-64534" y="1394291"/>
                  <a:pt x="52638" y="1145711"/>
                  <a:pt x="0" y="1013508"/>
                </a:cubicBezTo>
                <a:cubicBezTo>
                  <a:pt x="-52638" y="881305"/>
                  <a:pt x="62783" y="362963"/>
                  <a:pt x="0" y="0"/>
                </a:cubicBezTo>
                <a:close/>
              </a:path>
              <a:path w="4206532" h="2739211" stroke="0" extrusionOk="0">
                <a:moveTo>
                  <a:pt x="0" y="0"/>
                </a:moveTo>
                <a:cubicBezTo>
                  <a:pt x="194594" y="-15670"/>
                  <a:pt x="284516" y="50994"/>
                  <a:pt x="483751" y="0"/>
                </a:cubicBezTo>
                <a:cubicBezTo>
                  <a:pt x="682986" y="-50994"/>
                  <a:pt x="795969" y="21137"/>
                  <a:pt x="883372" y="0"/>
                </a:cubicBezTo>
                <a:cubicBezTo>
                  <a:pt x="970775" y="-21137"/>
                  <a:pt x="1233384" y="19817"/>
                  <a:pt x="1493319" y="0"/>
                </a:cubicBezTo>
                <a:cubicBezTo>
                  <a:pt x="1753254" y="-19817"/>
                  <a:pt x="1828836" y="8591"/>
                  <a:pt x="1977070" y="0"/>
                </a:cubicBezTo>
                <a:cubicBezTo>
                  <a:pt x="2125304" y="-8591"/>
                  <a:pt x="2342692" y="54865"/>
                  <a:pt x="2460821" y="0"/>
                </a:cubicBezTo>
                <a:cubicBezTo>
                  <a:pt x="2578950" y="-54865"/>
                  <a:pt x="2856468" y="29172"/>
                  <a:pt x="3070768" y="0"/>
                </a:cubicBezTo>
                <a:cubicBezTo>
                  <a:pt x="3285068" y="-29172"/>
                  <a:pt x="3379920" y="44762"/>
                  <a:pt x="3512454" y="0"/>
                </a:cubicBezTo>
                <a:cubicBezTo>
                  <a:pt x="3644988" y="-44762"/>
                  <a:pt x="3884529" y="47887"/>
                  <a:pt x="4206532" y="0"/>
                </a:cubicBezTo>
                <a:cubicBezTo>
                  <a:pt x="4268275" y="246761"/>
                  <a:pt x="4197237" y="411969"/>
                  <a:pt x="4206532" y="602626"/>
                </a:cubicBezTo>
                <a:cubicBezTo>
                  <a:pt x="4215827" y="793283"/>
                  <a:pt x="4158129" y="880441"/>
                  <a:pt x="4206532" y="1095684"/>
                </a:cubicBezTo>
                <a:cubicBezTo>
                  <a:pt x="4254935" y="1310927"/>
                  <a:pt x="4166487" y="1459828"/>
                  <a:pt x="4206532" y="1643527"/>
                </a:cubicBezTo>
                <a:cubicBezTo>
                  <a:pt x="4246577" y="1827226"/>
                  <a:pt x="4201616" y="2093492"/>
                  <a:pt x="4206532" y="2218761"/>
                </a:cubicBezTo>
                <a:cubicBezTo>
                  <a:pt x="4211448" y="2344030"/>
                  <a:pt x="4171919" y="2480492"/>
                  <a:pt x="4206532" y="2739211"/>
                </a:cubicBezTo>
                <a:cubicBezTo>
                  <a:pt x="4082164" y="2792630"/>
                  <a:pt x="3834576" y="2698779"/>
                  <a:pt x="3680716" y="2739211"/>
                </a:cubicBezTo>
                <a:cubicBezTo>
                  <a:pt x="3526856" y="2779643"/>
                  <a:pt x="3327368" y="2712140"/>
                  <a:pt x="3239030" y="2739211"/>
                </a:cubicBezTo>
                <a:cubicBezTo>
                  <a:pt x="3150692" y="2766282"/>
                  <a:pt x="2958612" y="2726417"/>
                  <a:pt x="2713213" y="2739211"/>
                </a:cubicBezTo>
                <a:cubicBezTo>
                  <a:pt x="2467814" y="2752005"/>
                  <a:pt x="2333363" y="2668385"/>
                  <a:pt x="2103266" y="2739211"/>
                </a:cubicBezTo>
                <a:cubicBezTo>
                  <a:pt x="1873169" y="2810037"/>
                  <a:pt x="1724036" y="2680755"/>
                  <a:pt x="1577450" y="2739211"/>
                </a:cubicBezTo>
                <a:cubicBezTo>
                  <a:pt x="1430864" y="2797667"/>
                  <a:pt x="1288614" y="2736821"/>
                  <a:pt x="1177829" y="2739211"/>
                </a:cubicBezTo>
                <a:cubicBezTo>
                  <a:pt x="1067044" y="2741601"/>
                  <a:pt x="916062" y="2714911"/>
                  <a:pt x="736143" y="2739211"/>
                </a:cubicBezTo>
                <a:cubicBezTo>
                  <a:pt x="556224" y="2763511"/>
                  <a:pt x="197119" y="2683663"/>
                  <a:pt x="0" y="2739211"/>
                </a:cubicBezTo>
                <a:cubicBezTo>
                  <a:pt x="-50472" y="2569479"/>
                  <a:pt x="43373" y="2384576"/>
                  <a:pt x="0" y="2191369"/>
                </a:cubicBezTo>
                <a:cubicBezTo>
                  <a:pt x="-43373" y="1998162"/>
                  <a:pt x="42249" y="1860333"/>
                  <a:pt x="0" y="1643527"/>
                </a:cubicBezTo>
                <a:cubicBezTo>
                  <a:pt x="-42249" y="1426721"/>
                  <a:pt x="45057" y="1258650"/>
                  <a:pt x="0" y="1123077"/>
                </a:cubicBezTo>
                <a:cubicBezTo>
                  <a:pt x="-45057" y="987504"/>
                  <a:pt x="32666" y="810371"/>
                  <a:pt x="0" y="657411"/>
                </a:cubicBezTo>
                <a:cubicBezTo>
                  <a:pt x="-32666" y="504451"/>
                  <a:pt x="21603" y="294773"/>
                  <a:pt x="0" y="0"/>
                </a:cubicBezTo>
                <a:close/>
              </a:path>
            </a:pathLst>
          </a:custGeom>
          <a:gradFill flip="none" rotWithShape="1">
            <a:gsLst>
              <a:gs pos="0">
                <a:srgbClr val="A482E5">
                  <a:shade val="30000"/>
                  <a:satMod val="115000"/>
                </a:srgbClr>
              </a:gs>
              <a:gs pos="50000">
                <a:srgbClr val="A482E5">
                  <a:shade val="67500"/>
                  <a:satMod val="115000"/>
                </a:srgbClr>
              </a:gs>
              <a:gs pos="100000">
                <a:srgbClr val="C17FEC"/>
              </a:gs>
            </a:gsLst>
            <a:path path="circle">
              <a:fillToRect l="50000" t="50000" r="50000" b="50000"/>
            </a:path>
            <a:tileRect/>
          </a:gradFill>
          <a:ln>
            <a:solidFill>
              <a:srgbClr val="8D45F3"/>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a:solidFill>
                  <a:schemeClr val="bg1"/>
                </a:solidFill>
                <a:latin typeface="Futura Medium" panose="020B0602020204020303" pitchFamily="34" charset="-79"/>
                <a:cs typeface="Futura Medium" panose="020B0602020204020303" pitchFamily="34" charset="-79"/>
              </a:rPr>
              <a:t>			New Horizons</a:t>
            </a:r>
          </a:p>
          <a:p>
            <a:r>
              <a:rPr lang="en-CA" sz="1400" dirty="0">
                <a:latin typeface="Futura Medium" panose="020B0602020204020303" pitchFamily="34" charset="-79"/>
                <a:cs typeface="Futura Medium" panose="020B0602020204020303" pitchFamily="34" charset="-79"/>
              </a:rPr>
              <a:t>As with the implementation of radio astronomy, an entirely new regime of observations was made available, allowing astronomers to find cosmic objects that have until then been hidden from the relatively narrow spectrum perceivable by the human eye. In 1993, the Nobel Prize in Physics was awarded to Russell Hulse and Joseph Taylor for the discovery of a pulsar binary (PSR 1913 + 16), which they correctly identified as a major source of gravitational waves, the energy loss causing the stars to converge [10].  </a:t>
            </a:r>
            <a:endParaRPr lang="en-US" sz="1400" dirty="0">
              <a:solidFill>
                <a:schemeClr val="bg1"/>
              </a:solidFill>
              <a:latin typeface="Futura Medium" panose="020B0602020204020303" pitchFamily="34" charset="-79"/>
              <a:cs typeface="Futura Medium" panose="020B0602020204020303" pitchFamily="34" charset="-79"/>
            </a:endParaRPr>
          </a:p>
        </p:txBody>
      </p:sp>
      <p:pic>
        <p:nvPicPr>
          <p:cNvPr id="6" name="Picture 5">
            <a:extLst>
              <a:ext uri="{FF2B5EF4-FFF2-40B4-BE49-F238E27FC236}">
                <a16:creationId xmlns:a16="http://schemas.microsoft.com/office/drawing/2014/main" id="{8B23C2FE-279B-2244-9784-DCB375E69B89}"/>
              </a:ext>
            </a:extLst>
          </p:cNvPr>
          <p:cNvPicPr>
            <a:picLocks noChangeAspect="1"/>
          </p:cNvPicPr>
          <p:nvPr/>
        </p:nvPicPr>
        <p:blipFill>
          <a:blip r:embed="rId2"/>
          <a:stretch>
            <a:fillRect/>
          </a:stretch>
        </p:blipFill>
        <p:spPr>
          <a:xfrm>
            <a:off x="4730496" y="191348"/>
            <a:ext cx="7278916" cy="1709745"/>
          </a:xfrm>
          <a:prstGeom prst="rect">
            <a:avLst/>
          </a:prstGeom>
        </p:spPr>
      </p:pic>
      <p:sp>
        <p:nvSpPr>
          <p:cNvPr id="7" name="TextBox 6">
            <a:extLst>
              <a:ext uri="{FF2B5EF4-FFF2-40B4-BE49-F238E27FC236}">
                <a16:creationId xmlns:a16="http://schemas.microsoft.com/office/drawing/2014/main" id="{66BC4FCB-7192-AF41-B061-A5392D9FD4B6}"/>
              </a:ext>
            </a:extLst>
          </p:cNvPr>
          <p:cNvSpPr txBox="1"/>
          <p:nvPr/>
        </p:nvSpPr>
        <p:spPr>
          <a:xfrm>
            <a:off x="4730496" y="2048256"/>
            <a:ext cx="7278916" cy="1569660"/>
          </a:xfrm>
          <a:prstGeom prst="rect">
            <a:avLst/>
          </a:prstGeom>
          <a:noFill/>
        </p:spPr>
        <p:txBody>
          <a:bodyPr wrap="square" rtlCol="0">
            <a:spAutoFit/>
          </a:bodyPr>
          <a:lstStyle/>
          <a:p>
            <a:r>
              <a:rPr lang="en-US" sz="1200" dirty="0">
                <a:solidFill>
                  <a:schemeClr val="bg1"/>
                </a:solidFill>
                <a:latin typeface="Futura Medium" panose="020B0602020204020303" pitchFamily="34" charset="-79"/>
                <a:cs typeface="Futura Medium" panose="020B0602020204020303" pitchFamily="34" charset="-79"/>
              </a:rPr>
              <a:t>Fig. 17 (above) – an artist’s impression of a merger event between two neutron stars. Neutron stars are the result of a core collapse of a giant star, creating an environment so dense that protons and electrons are combined into neutrons (hence the title). While binary stars don’t necessarily reach the threshold of mass and density require to make a black hole—an object so incredibly dense that even light cannot escape its gravitational grasp—the two entities can form binary systems. In orbiting one another, they accelerate, producing gravitational waves (the wispy arms in the diagram), and as the objects near a merging event, the magnitude of the waves becomes more immense—and more likely to be observed from astronomical distances by aLIGO! [11]</a:t>
            </a:r>
          </a:p>
        </p:txBody>
      </p:sp>
      <p:pic>
        <p:nvPicPr>
          <p:cNvPr id="8" name="Picture 7">
            <a:extLst>
              <a:ext uri="{FF2B5EF4-FFF2-40B4-BE49-F238E27FC236}">
                <a16:creationId xmlns:a16="http://schemas.microsoft.com/office/drawing/2014/main" id="{44AA8A5B-02CD-A54F-881D-03861DC5FAE5}"/>
              </a:ext>
            </a:extLst>
          </p:cNvPr>
          <p:cNvPicPr>
            <a:picLocks noChangeAspect="1"/>
          </p:cNvPicPr>
          <p:nvPr/>
        </p:nvPicPr>
        <p:blipFill>
          <a:blip r:embed="rId3"/>
          <a:stretch>
            <a:fillRect/>
          </a:stretch>
        </p:blipFill>
        <p:spPr>
          <a:xfrm>
            <a:off x="353275" y="3184652"/>
            <a:ext cx="4233119" cy="2423668"/>
          </a:xfrm>
          <a:prstGeom prst="rect">
            <a:avLst/>
          </a:prstGeom>
        </p:spPr>
      </p:pic>
      <p:sp>
        <p:nvSpPr>
          <p:cNvPr id="9" name="TextBox 8">
            <a:extLst>
              <a:ext uri="{FF2B5EF4-FFF2-40B4-BE49-F238E27FC236}">
                <a16:creationId xmlns:a16="http://schemas.microsoft.com/office/drawing/2014/main" id="{3236501D-A65B-F94A-A175-3FD4416CFB4E}"/>
              </a:ext>
            </a:extLst>
          </p:cNvPr>
          <p:cNvSpPr txBox="1"/>
          <p:nvPr/>
        </p:nvSpPr>
        <p:spPr>
          <a:xfrm>
            <a:off x="231354" y="5650989"/>
            <a:ext cx="9470785" cy="1015663"/>
          </a:xfrm>
          <a:prstGeom prst="rect">
            <a:avLst/>
          </a:prstGeom>
          <a:noFill/>
        </p:spPr>
        <p:txBody>
          <a:bodyPr wrap="square" rtlCol="0">
            <a:spAutoFit/>
          </a:bodyPr>
          <a:lstStyle/>
          <a:p>
            <a:r>
              <a:rPr lang="en-US" sz="1200" dirty="0">
                <a:solidFill>
                  <a:schemeClr val="bg1"/>
                </a:solidFill>
                <a:latin typeface="Futura Medium" panose="020B0602020204020303" pitchFamily="34" charset="-79"/>
                <a:cs typeface="Futura Medium" panose="020B0602020204020303" pitchFamily="34" charset="-79"/>
              </a:rPr>
              <a:t>Fig. 18 – a composite image of the Supernova 1987A (SN1987A) event, the nearest Supernova event that happened in modern astronomy captured by NASA’s Chandra X-ray Observatory, the Hubble Space Telescope, and at submillimeter wavelength at the ALMA telescope array in Chile. Supernovae are known to produce high-frequency GW bursts that may be detectable by aLIGO. Among some of the prevailing theories in astrophysics is the Cosmic String theory, introduced by Sir Tom Kibble. If GWs were to be detected from such an event, it would suggest axial symmetry, confirming the existence of cosmic strings. [12] </a:t>
            </a:r>
          </a:p>
        </p:txBody>
      </p:sp>
      <p:pic>
        <p:nvPicPr>
          <p:cNvPr id="10" name="Picture 9">
            <a:extLst>
              <a:ext uri="{FF2B5EF4-FFF2-40B4-BE49-F238E27FC236}">
                <a16:creationId xmlns:a16="http://schemas.microsoft.com/office/drawing/2014/main" id="{DF5A43B0-2EA6-2B4E-B78F-162287FBBD5A}"/>
              </a:ext>
            </a:extLst>
          </p:cNvPr>
          <p:cNvPicPr>
            <a:picLocks noChangeAspect="1"/>
          </p:cNvPicPr>
          <p:nvPr/>
        </p:nvPicPr>
        <p:blipFill>
          <a:blip r:embed="rId4"/>
          <a:stretch>
            <a:fillRect/>
          </a:stretch>
        </p:blipFill>
        <p:spPr>
          <a:xfrm>
            <a:off x="4757082" y="3617916"/>
            <a:ext cx="5386662" cy="1980390"/>
          </a:xfrm>
          <a:prstGeom prst="rect">
            <a:avLst/>
          </a:prstGeom>
        </p:spPr>
      </p:pic>
      <p:sp>
        <p:nvSpPr>
          <p:cNvPr id="11" name="TextBox 10">
            <a:extLst>
              <a:ext uri="{FF2B5EF4-FFF2-40B4-BE49-F238E27FC236}">
                <a16:creationId xmlns:a16="http://schemas.microsoft.com/office/drawing/2014/main" id="{656C54B1-0150-E04C-A432-0EE93CD6A54A}"/>
              </a:ext>
            </a:extLst>
          </p:cNvPr>
          <p:cNvSpPr txBox="1"/>
          <p:nvPr/>
        </p:nvSpPr>
        <p:spPr>
          <a:xfrm>
            <a:off x="10143744" y="3617916"/>
            <a:ext cx="1865668" cy="3046988"/>
          </a:xfrm>
          <a:prstGeom prst="rect">
            <a:avLst/>
          </a:prstGeom>
          <a:noFill/>
        </p:spPr>
        <p:txBody>
          <a:bodyPr wrap="square" rtlCol="0">
            <a:spAutoFit/>
          </a:bodyPr>
          <a:lstStyle/>
          <a:p>
            <a:r>
              <a:rPr lang="en-US" sz="1200" dirty="0">
                <a:solidFill>
                  <a:schemeClr val="bg1"/>
                </a:solidFill>
                <a:latin typeface="Futura Medium" panose="020B0602020204020303" pitchFamily="34" charset="-79"/>
                <a:cs typeface="Futura Medium" panose="020B0602020204020303" pitchFamily="34" charset="-79"/>
              </a:rPr>
              <a:t>Fig. 19 – Pulsars are rotating neutron stars with incredibly strong magnetic fields, creating jets of particles along the axis of the star’s poles, which accelerate and produce the streams of light you see on the left. In astronomy, pulsars are used to gauge distances. A closer study of these incredible objects can be achieved with aLIGO. [13]</a:t>
            </a:r>
          </a:p>
        </p:txBody>
      </p:sp>
    </p:spTree>
    <p:extLst>
      <p:ext uri="{BB962C8B-B14F-4D97-AF65-F5344CB8AC3E}">
        <p14:creationId xmlns:p14="http://schemas.microsoft.com/office/powerpoint/2010/main" val="262970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A482E5"/>
            </a:gs>
            <a:gs pos="43000">
              <a:srgbClr val="92AEF0"/>
            </a:gs>
            <a:gs pos="63000">
              <a:srgbClr val="92AEF0"/>
            </a:gs>
            <a:gs pos="100000">
              <a:srgbClr val="F99050"/>
            </a:gs>
          </a:gsLst>
          <a:lin ang="27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0DDDD3-3C29-2F44-A83B-76C7919777D3}"/>
              </a:ext>
            </a:extLst>
          </p:cNvPr>
          <p:cNvSpPr txBox="1"/>
          <p:nvPr/>
        </p:nvSpPr>
        <p:spPr>
          <a:xfrm>
            <a:off x="0" y="510639"/>
            <a:ext cx="12313920" cy="5955476"/>
          </a:xfrm>
          <a:prstGeom prst="rect">
            <a:avLst/>
          </a:prstGeom>
          <a:noFill/>
        </p:spPr>
        <p:txBody>
          <a:bodyPr wrap="square" rtlCol="0">
            <a:spAutoFit/>
          </a:bodyPr>
          <a:lstStyle/>
          <a:p>
            <a:pPr algn="ctr"/>
            <a:r>
              <a:rPr lang="en-US" u="sng" dirty="0">
                <a:solidFill>
                  <a:schemeClr val="bg1"/>
                </a:solidFill>
                <a:latin typeface="Futura Medium" panose="020B0602020204020303" pitchFamily="34" charset="-79"/>
                <a:cs typeface="Futura Medium" panose="020B0602020204020303" pitchFamily="34" charset="-79"/>
              </a:rPr>
              <a:t>References</a:t>
            </a:r>
          </a:p>
          <a:p>
            <a:pPr>
              <a:lnSpc>
                <a:spcPct val="150000"/>
              </a:lnSpc>
            </a:pPr>
            <a:r>
              <a:rPr lang="en-US" sz="1400" dirty="0">
                <a:solidFill>
                  <a:srgbClr val="002060"/>
                </a:solidFill>
                <a:latin typeface="Futura Condensed Medium" panose="020B0602020204020303" pitchFamily="34" charset="-79"/>
                <a:cs typeface="Futura Condensed Medium" panose="020B0602020204020303" pitchFamily="34" charset="-79"/>
              </a:rPr>
              <a:t>[1] </a:t>
            </a:r>
            <a:r>
              <a:rPr lang="en-US" sz="1400" dirty="0">
                <a:solidFill>
                  <a:schemeClr val="bg1"/>
                </a:solidFill>
                <a:latin typeface="Futura Condensed Medium" panose="020B0602020204020303" pitchFamily="34" charset="-79"/>
                <a:cs typeface="Futura Condensed Medium" panose="020B0602020204020303" pitchFamily="34" charset="-79"/>
              </a:rPr>
              <a:t>“The Mathematics of Gravitational Waves”, introduction by C. Sormani, “Part One: How the Green Light was Given for GW search”, C. Denson Hill and Paweł Nurowski, “Part Two: GWs and Their Mathematics”, Lydia Bieri, David Garfinkle, &amp; Nicolás Yunes, Notices of the AMS, </a:t>
            </a:r>
            <a:r>
              <a:rPr lang="en-CA" sz="1200" dirty="0">
                <a:solidFill>
                  <a:srgbClr val="002060"/>
                </a:solidFill>
                <a:latin typeface="Futura Condensed Medium" panose="020B0602020204020303" pitchFamily="34" charset="-79"/>
                <a:cs typeface="Futura Condensed Medium" panose="020B0602020204020303" pitchFamily="34" charset="-79"/>
                <a:hlinkClick r:id="rId2">
                  <a:extLst>
                    <a:ext uri="{A12FA001-AC4F-418D-AE19-62706E023703}">
                      <ahyp:hlinkClr xmlns:ahyp="http://schemas.microsoft.com/office/drawing/2018/hyperlinkcolor" val="tx"/>
                    </a:ext>
                  </a:extLst>
                </a:hlinkClick>
              </a:rPr>
              <a:t>https://www.ams.org/journals/notices/201707/rnoti-p684.pdf</a:t>
            </a:r>
            <a:endParaRPr lang="en-CA" sz="1200" dirty="0">
              <a:solidFill>
                <a:srgbClr val="002060"/>
              </a:solidFill>
              <a:latin typeface="Futura Condensed Medium" panose="020B0602020204020303" pitchFamily="34" charset="-79"/>
              <a:cs typeface="Futura Condensed Medium" panose="020B0602020204020303" pitchFamily="34" charset="-79"/>
            </a:endParaRPr>
          </a:p>
          <a:p>
            <a:pPr>
              <a:lnSpc>
                <a:spcPct val="150000"/>
              </a:lnSpc>
            </a:pPr>
            <a:r>
              <a:rPr lang="en-CA" sz="1400" dirty="0">
                <a:solidFill>
                  <a:srgbClr val="002060"/>
                </a:solidFill>
                <a:latin typeface="Futura Condensed Medium" panose="020B0602020204020303" pitchFamily="34" charset="-79"/>
                <a:cs typeface="Futura Condensed Medium" panose="020B0602020204020303" pitchFamily="34" charset="-79"/>
              </a:rPr>
              <a:t>[2] </a:t>
            </a:r>
            <a:r>
              <a:rPr lang="en-CA" sz="1400" dirty="0">
                <a:solidFill>
                  <a:schemeClr val="bg1"/>
                </a:solidFill>
                <a:latin typeface="Futura Condensed Medium" panose="020B0602020204020303" pitchFamily="34" charset="-79"/>
                <a:cs typeface="Futura Condensed Medium" panose="020B0602020204020303" pitchFamily="34" charset="-79"/>
              </a:rPr>
              <a:t>MPA Lectures on Gravitational Waves in Cosmology, Azadeth Maleknejad, Max-Plank-Institute for Astrophysics, Karl-Schwarzchild-Str. 1, 85741 Garching, Germany, </a:t>
            </a:r>
            <a:r>
              <a:rPr lang="en-CA" sz="1200" dirty="0">
                <a:solidFill>
                  <a:srgbClr val="002060"/>
                </a:solidFill>
                <a:latin typeface="Futura Condensed Medium" panose="020B0602020204020303" pitchFamily="34" charset="-79"/>
                <a:cs typeface="Futura Condensed Medium" panose="020B0602020204020303" pitchFamily="34" charset="-79"/>
                <a:hlinkClick r:id="rId3">
                  <a:extLst>
                    <a:ext uri="{A12FA001-AC4F-418D-AE19-62706E023703}">
                      <ahyp:hlinkClr xmlns:ahyp="http://schemas.microsoft.com/office/drawing/2018/hyperlinkcolor" val="tx"/>
                    </a:ext>
                  </a:extLst>
                </a:hlinkClick>
              </a:rPr>
              <a:t>https://wwwmpa.mpa-garching.mpg.de/~komatsu/lecturenotes/Azadeh_Maleknejad_on_GW.pdf</a:t>
            </a:r>
            <a:endParaRPr lang="en-CA" sz="1200" dirty="0">
              <a:solidFill>
                <a:srgbClr val="002060"/>
              </a:solidFill>
              <a:latin typeface="Futura Condensed Medium" panose="020B0602020204020303" pitchFamily="34" charset="-79"/>
              <a:cs typeface="Futura Condensed Medium" panose="020B0602020204020303" pitchFamily="34" charset="-79"/>
            </a:endParaRPr>
          </a:p>
          <a:p>
            <a:pPr>
              <a:lnSpc>
                <a:spcPct val="150000"/>
              </a:lnSpc>
            </a:pPr>
            <a:r>
              <a:rPr lang="en-CA" sz="1400" dirty="0">
                <a:solidFill>
                  <a:srgbClr val="002060"/>
                </a:solidFill>
                <a:latin typeface="Futura Condensed Medium" panose="020B0602020204020303" pitchFamily="34" charset="-79"/>
                <a:cs typeface="Futura Condensed Medium" panose="020B0602020204020303" pitchFamily="34" charset="-79"/>
              </a:rPr>
              <a:t>[3] </a:t>
            </a:r>
            <a:r>
              <a:rPr lang="en-CA" sz="1400" dirty="0">
                <a:solidFill>
                  <a:schemeClr val="bg1"/>
                </a:solidFill>
                <a:latin typeface="Futura Condensed Medium" panose="020B0602020204020303" pitchFamily="34" charset="-79"/>
                <a:cs typeface="Futura Condensed Medium" panose="020B0602020204020303" pitchFamily="34" charset="-79"/>
              </a:rPr>
              <a:t>”The Basics of Gravitational Wave Theory”, Éanna </a:t>
            </a:r>
            <a:r>
              <a:rPr lang="en-CA" sz="1400" dirty="0" err="1">
                <a:solidFill>
                  <a:schemeClr val="bg1"/>
                </a:solidFill>
                <a:latin typeface="Futura Condensed Medium" panose="020B0602020204020303" pitchFamily="34" charset="-79"/>
                <a:cs typeface="Futura Condensed Medium" panose="020B0602020204020303" pitchFamily="34" charset="-79"/>
              </a:rPr>
              <a:t>É</a:t>
            </a:r>
            <a:r>
              <a:rPr lang="en-CA" sz="1400" dirty="0">
                <a:solidFill>
                  <a:schemeClr val="bg1"/>
                </a:solidFill>
                <a:latin typeface="Futura Condensed Medium" panose="020B0602020204020303" pitchFamily="34" charset="-79"/>
                <a:cs typeface="Futura Condensed Medium" panose="020B0602020204020303" pitchFamily="34" charset="-79"/>
              </a:rPr>
              <a:t> Flanagan and Scott A Hughes, Center for Radiophysics and Space Research, Cornell University, NY, Department of Physics and Center for Space Research at MIT, 5</a:t>
            </a:r>
            <a:r>
              <a:rPr lang="en-CA" sz="1400" baseline="30000" dirty="0">
                <a:solidFill>
                  <a:schemeClr val="bg1"/>
                </a:solidFill>
                <a:latin typeface="Futura Condensed Medium" panose="020B0602020204020303" pitchFamily="34" charset="-79"/>
                <a:cs typeface="Futura Condensed Medium" panose="020B0602020204020303" pitchFamily="34" charset="-79"/>
              </a:rPr>
              <a:t>th</a:t>
            </a:r>
            <a:r>
              <a:rPr lang="en-CA" sz="1400" dirty="0">
                <a:solidFill>
                  <a:schemeClr val="bg1"/>
                </a:solidFill>
                <a:latin typeface="Futura Condensed Medium" panose="020B0602020204020303" pitchFamily="34" charset="-79"/>
                <a:cs typeface="Futura Condensed Medium" panose="020B0602020204020303" pitchFamily="34" charset="-79"/>
              </a:rPr>
              <a:t> Oct. 2005. </a:t>
            </a:r>
            <a:r>
              <a:rPr lang="en-CA" sz="1200" dirty="0">
                <a:solidFill>
                  <a:srgbClr val="002060"/>
                </a:solidFill>
                <a:latin typeface="Futura Condensed Medium" panose="020B0602020204020303" pitchFamily="34" charset="-79"/>
                <a:cs typeface="Futura Condensed Medium" panose="020B0602020204020303" pitchFamily="34" charset="-79"/>
                <a:hlinkClick r:id="rId4">
                  <a:extLst>
                    <a:ext uri="{A12FA001-AC4F-418D-AE19-62706E023703}">
                      <ahyp:hlinkClr xmlns:ahyp="http://schemas.microsoft.com/office/drawing/2018/hyperlinkcolor" val="tx"/>
                    </a:ext>
                  </a:extLst>
                </a:hlinkClick>
              </a:rPr>
              <a:t>https://arxiv.org/pdf/gr-qc/0501041.pdf</a:t>
            </a:r>
            <a:endParaRPr lang="en-CA" sz="1200" dirty="0">
              <a:solidFill>
                <a:srgbClr val="002060"/>
              </a:solidFill>
              <a:latin typeface="Futura Condensed Medium" panose="020B0602020204020303" pitchFamily="34" charset="-79"/>
              <a:cs typeface="Futura Condensed Medium" panose="020B0602020204020303" pitchFamily="34" charset="-79"/>
            </a:endParaRPr>
          </a:p>
          <a:p>
            <a:pPr>
              <a:lnSpc>
                <a:spcPct val="150000"/>
              </a:lnSpc>
            </a:pPr>
            <a:r>
              <a:rPr lang="en-US" sz="1400" dirty="0">
                <a:solidFill>
                  <a:srgbClr val="002060"/>
                </a:solidFill>
                <a:latin typeface="Futura Condensed Medium" panose="020B0602020204020303" pitchFamily="34" charset="-79"/>
                <a:cs typeface="Futura Condensed Medium" panose="020B0602020204020303" pitchFamily="34" charset="-79"/>
              </a:rPr>
              <a:t>[4] </a:t>
            </a:r>
            <a:r>
              <a:rPr lang="en-US" sz="1400" dirty="0">
                <a:solidFill>
                  <a:schemeClr val="bg1"/>
                </a:solidFill>
                <a:latin typeface="Futura Condensed Medium" panose="020B0602020204020303" pitchFamily="34" charset="-79"/>
                <a:cs typeface="Futura Condensed Medium" panose="020B0602020204020303" pitchFamily="34" charset="-79"/>
              </a:rPr>
              <a:t>LIGO Caltech, Gallery, February 11, 2016, LIGO, </a:t>
            </a:r>
            <a:r>
              <a:rPr lang="en-CA" sz="1200" dirty="0">
                <a:solidFill>
                  <a:srgbClr val="002060"/>
                </a:solidFill>
                <a:latin typeface="Futura Condensed Medium" panose="020B0602020204020303" pitchFamily="34" charset="-79"/>
                <a:cs typeface="Futura Condensed Medium" panose="020B0602020204020303" pitchFamily="34" charset="-79"/>
                <a:hlinkClick r:id="rId5">
                  <a:extLst>
                    <a:ext uri="{A12FA001-AC4F-418D-AE19-62706E023703}">
                      <ahyp:hlinkClr xmlns:ahyp="http://schemas.microsoft.com/office/drawing/2018/hyperlinkcolor" val="tx"/>
                    </a:ext>
                  </a:extLst>
                </a:hlinkClick>
              </a:rPr>
              <a:t>https://www.ligo.caltech.edu/image/ligo20160211a</a:t>
            </a:r>
            <a:endParaRPr lang="en-CA" sz="1400" dirty="0">
              <a:solidFill>
                <a:srgbClr val="002060"/>
              </a:solidFill>
              <a:latin typeface="Futura Condensed Medium" panose="020B0602020204020303" pitchFamily="34" charset="-79"/>
              <a:cs typeface="Futura Condensed Medium" panose="020B0602020204020303" pitchFamily="34" charset="-79"/>
            </a:endParaRPr>
          </a:p>
          <a:p>
            <a:pPr>
              <a:lnSpc>
                <a:spcPct val="150000"/>
              </a:lnSpc>
            </a:pPr>
            <a:r>
              <a:rPr lang="en-CA" sz="1400" dirty="0">
                <a:solidFill>
                  <a:srgbClr val="002060"/>
                </a:solidFill>
                <a:latin typeface="Futura Condensed Medium" panose="020B0602020204020303" pitchFamily="34" charset="-79"/>
                <a:cs typeface="Futura Condensed Medium" panose="020B0602020204020303" pitchFamily="34" charset="-79"/>
              </a:rPr>
              <a:t>[5] </a:t>
            </a:r>
            <a:r>
              <a:rPr lang="en-CA" sz="1400" dirty="0">
                <a:solidFill>
                  <a:schemeClr val="bg1"/>
                </a:solidFill>
                <a:latin typeface="Futura Condensed Medium" panose="020B0602020204020303" pitchFamily="34" charset="-79"/>
                <a:cs typeface="Futura Condensed Medium" panose="020B0602020204020303" pitchFamily="34" charset="-79"/>
              </a:rPr>
              <a:t>“Gravitational Waves: Ripples in the fabric of space-time”,  MIT LIGO, Cambridge, </a:t>
            </a:r>
            <a:r>
              <a:rPr lang="en-CA" sz="1200" dirty="0">
                <a:solidFill>
                  <a:srgbClr val="002060"/>
                </a:solidFill>
                <a:latin typeface="Futura Condensed Medium" panose="020B0602020204020303" pitchFamily="34" charset="-79"/>
                <a:cs typeface="Futura Condensed Medium" panose="020B0602020204020303" pitchFamily="34" charset="-79"/>
                <a:hlinkClick r:id="rId6">
                  <a:extLst>
                    <a:ext uri="{A12FA001-AC4F-418D-AE19-62706E023703}">
                      <ahyp:hlinkClr xmlns:ahyp="http://schemas.microsoft.com/office/drawing/2018/hyperlinkcolor" val="tx"/>
                    </a:ext>
                  </a:extLst>
                </a:hlinkClick>
              </a:rPr>
              <a:t>https://space.mit.edu/LIGO/more.html</a:t>
            </a:r>
            <a:endParaRPr lang="en-CA" sz="1200" dirty="0">
              <a:solidFill>
                <a:srgbClr val="002060"/>
              </a:solidFill>
              <a:latin typeface="Futura Condensed Medium" panose="020B0602020204020303" pitchFamily="34" charset="-79"/>
              <a:cs typeface="Futura Condensed Medium" panose="020B0602020204020303" pitchFamily="34" charset="-79"/>
            </a:endParaRPr>
          </a:p>
          <a:p>
            <a:pPr>
              <a:lnSpc>
                <a:spcPct val="150000"/>
              </a:lnSpc>
            </a:pPr>
            <a:r>
              <a:rPr lang="en-CA" sz="1400" dirty="0">
                <a:solidFill>
                  <a:srgbClr val="002060"/>
                </a:solidFill>
                <a:latin typeface="Futura Condensed Medium" panose="020B0602020204020303" pitchFamily="34" charset="-79"/>
                <a:cs typeface="Futura Condensed Medium" panose="020B0602020204020303" pitchFamily="34" charset="-79"/>
              </a:rPr>
              <a:t>[6] </a:t>
            </a:r>
            <a:r>
              <a:rPr lang="en-CA" sz="1400" dirty="0">
                <a:solidFill>
                  <a:schemeClr val="bg1"/>
                </a:solidFill>
                <a:latin typeface="Futura Condensed Medium" panose="020B0602020204020303" pitchFamily="34" charset="-79"/>
                <a:cs typeface="Futura Condensed Medium" panose="020B0602020204020303" pitchFamily="34" charset="-79"/>
              </a:rPr>
              <a:t>LIGO document no. LIGO-P1400177, “Advanced LIGO”, </a:t>
            </a:r>
            <a:r>
              <a:rPr lang="en-CA" sz="1200" u="sng" dirty="0">
                <a:solidFill>
                  <a:srgbClr val="002060"/>
                </a:solidFill>
                <a:latin typeface="Futura Condensed Medium" panose="020B0602020204020303" pitchFamily="34" charset="-79"/>
                <a:cs typeface="Futura Condensed Medium" panose="020B0602020204020303" pitchFamily="34" charset="-79"/>
                <a:hlinkClick r:id="rId7">
                  <a:extLst>
                    <a:ext uri="{A12FA001-AC4F-418D-AE19-62706E023703}">
                      <ahyp:hlinkClr xmlns:ahyp="http://schemas.microsoft.com/office/drawing/2018/hyperlinkcolor" val="tx"/>
                    </a:ext>
                  </a:extLst>
                </a:hlinkClick>
              </a:rPr>
              <a:t>https://arxiv.org/pdf/1411.4547.pdf</a:t>
            </a:r>
            <a:r>
              <a:rPr lang="en-CA" sz="1200" dirty="0">
                <a:solidFill>
                  <a:srgbClr val="002060"/>
                </a:solidFill>
                <a:latin typeface="Futura Condensed Medium" panose="020B0602020204020303" pitchFamily="34" charset="-79"/>
                <a:cs typeface="Futura Condensed Medium" panose="020B0602020204020303" pitchFamily="34" charset="-79"/>
              </a:rPr>
              <a:t> </a:t>
            </a:r>
          </a:p>
          <a:p>
            <a:pPr>
              <a:lnSpc>
                <a:spcPct val="150000"/>
              </a:lnSpc>
            </a:pPr>
            <a:r>
              <a:rPr lang="en-CA" sz="1400" dirty="0">
                <a:solidFill>
                  <a:srgbClr val="002060"/>
                </a:solidFill>
                <a:latin typeface="Futura Condensed Medium" panose="020B0602020204020303" pitchFamily="34" charset="-79"/>
                <a:cs typeface="Futura Condensed Medium" panose="020B0602020204020303" pitchFamily="34" charset="-79"/>
              </a:rPr>
              <a:t>[7] </a:t>
            </a:r>
            <a:r>
              <a:rPr lang="en-CA" sz="1400" dirty="0">
                <a:solidFill>
                  <a:schemeClr val="bg1"/>
                </a:solidFill>
                <a:latin typeface="Futura Condensed Medium" panose="020B0602020204020303" pitchFamily="34" charset="-79"/>
                <a:cs typeface="Futura Condensed Medium" panose="020B0602020204020303" pitchFamily="34" charset="-79"/>
              </a:rPr>
              <a:t>“LIGO – Treating Gravitational Events Lightly”, P. Derek Bradshaw, University of Arizona-College of Optical Sciences, </a:t>
            </a:r>
            <a:r>
              <a:rPr lang="en-CA" sz="1200" dirty="0">
                <a:solidFill>
                  <a:srgbClr val="002060"/>
                </a:solidFill>
                <a:latin typeface="Futura Condensed Medium" panose="020B0602020204020303" pitchFamily="34" charset="-79"/>
                <a:cs typeface="Futura Condensed Medium" panose="020B0602020204020303" pitchFamily="34" charset="-79"/>
                <a:hlinkClick r:id="rId8">
                  <a:extLst>
                    <a:ext uri="{A12FA001-AC4F-418D-AE19-62706E023703}">
                      <ahyp:hlinkClr xmlns:ahyp="http://schemas.microsoft.com/office/drawing/2018/hyperlinkcolor" val="tx"/>
                    </a:ext>
                  </a:extLst>
                </a:hlinkClick>
              </a:rPr>
              <a:t>https://www.optics.arizona.edu/sites/optics.arizona.edu/files/p-derek-bradshaw-msreport.pdf</a:t>
            </a:r>
            <a:endParaRPr lang="en-CA" sz="1200" dirty="0">
              <a:solidFill>
                <a:srgbClr val="002060"/>
              </a:solidFill>
              <a:latin typeface="Futura Condensed Medium" panose="020B0602020204020303" pitchFamily="34" charset="-79"/>
              <a:cs typeface="Futura Condensed Medium" panose="020B0602020204020303" pitchFamily="34" charset="-79"/>
            </a:endParaRPr>
          </a:p>
          <a:p>
            <a:pPr>
              <a:lnSpc>
                <a:spcPct val="150000"/>
              </a:lnSpc>
            </a:pPr>
            <a:r>
              <a:rPr lang="en-CA" sz="1400" dirty="0">
                <a:solidFill>
                  <a:srgbClr val="002060"/>
                </a:solidFill>
                <a:latin typeface="Futura Condensed Medium" panose="020B0602020204020303" pitchFamily="34" charset="-79"/>
                <a:cs typeface="Futura Condensed Medium" panose="020B0602020204020303" pitchFamily="34" charset="-79"/>
              </a:rPr>
              <a:t>[8] </a:t>
            </a:r>
            <a:r>
              <a:rPr lang="en-CA" sz="1400" dirty="0">
                <a:solidFill>
                  <a:schemeClr val="bg1"/>
                </a:solidFill>
                <a:latin typeface="Futura Condensed Medium" panose="020B0602020204020303" pitchFamily="34" charset="-79"/>
                <a:cs typeface="Futura Condensed Medium" panose="020B0602020204020303" pitchFamily="34" charset="-79"/>
              </a:rPr>
              <a:t>“Broadband reduction of quantum radiation pressure noise via squeezed light injection”, Min Jet Yap et al., Nature photonics, Letters, vol 14, January 2020, 19-23, </a:t>
            </a:r>
            <a:r>
              <a:rPr lang="en-CA" sz="1200" u="sng" dirty="0">
                <a:solidFill>
                  <a:srgbClr val="002060"/>
                </a:solidFill>
                <a:latin typeface="Futura Condensed Medium" panose="020B0602020204020303" pitchFamily="34" charset="-79"/>
                <a:cs typeface="Futura Condensed Medium" panose="020B0602020204020303" pitchFamily="34" charset="-79"/>
                <a:hlinkClick r:id="rId9">
                  <a:extLst>
                    <a:ext uri="{A12FA001-AC4F-418D-AE19-62706E023703}">
                      <ahyp:hlinkClr xmlns:ahyp="http://schemas.microsoft.com/office/drawing/2018/hyperlinkcolor" val="tx"/>
                    </a:ext>
                  </a:extLst>
                </a:hlinkClick>
              </a:rPr>
              <a:t>https://www.nature.com/articles/s41566-019-0527-y</a:t>
            </a:r>
            <a:r>
              <a:rPr lang="en-CA" sz="1200" dirty="0">
                <a:solidFill>
                  <a:srgbClr val="002060"/>
                </a:solidFill>
                <a:latin typeface="Futura Condensed Medium" panose="020B0602020204020303" pitchFamily="34" charset="-79"/>
                <a:cs typeface="Futura Condensed Medium" panose="020B0602020204020303" pitchFamily="34" charset="-79"/>
              </a:rPr>
              <a:t> </a:t>
            </a:r>
          </a:p>
          <a:p>
            <a:pPr>
              <a:lnSpc>
                <a:spcPct val="150000"/>
              </a:lnSpc>
            </a:pPr>
            <a:r>
              <a:rPr lang="en-CA" sz="1400" dirty="0">
                <a:solidFill>
                  <a:srgbClr val="002060"/>
                </a:solidFill>
                <a:latin typeface="Futura Condensed Medium" panose="020B0602020204020303" pitchFamily="34" charset="-79"/>
                <a:cs typeface="Futura Condensed Medium" panose="020B0602020204020303" pitchFamily="34" charset="-79"/>
              </a:rPr>
              <a:t>[9] </a:t>
            </a:r>
            <a:r>
              <a:rPr lang="en-CA" sz="1400" dirty="0">
                <a:solidFill>
                  <a:schemeClr val="bg1"/>
                </a:solidFill>
                <a:latin typeface="Futura Condensed Medium" panose="020B0602020204020303" pitchFamily="34" charset="-79"/>
                <a:cs typeface="Futura Condensed Medium" panose="020B0602020204020303" pitchFamily="34" charset="-79"/>
              </a:rPr>
              <a:t>“About aLIGO”, LIGO Caltech, </a:t>
            </a:r>
            <a:r>
              <a:rPr lang="en-CA" sz="1200" dirty="0">
                <a:solidFill>
                  <a:srgbClr val="002060"/>
                </a:solidFill>
                <a:latin typeface="Futura Condensed Medium" panose="020B0602020204020303" pitchFamily="34" charset="-79"/>
                <a:cs typeface="Futura Condensed Medium" panose="020B0602020204020303" pitchFamily="34" charset="-79"/>
                <a:hlinkClick r:id="rId10">
                  <a:extLst>
                    <a:ext uri="{A12FA001-AC4F-418D-AE19-62706E023703}">
                      <ahyp:hlinkClr xmlns:ahyp="http://schemas.microsoft.com/office/drawing/2018/hyperlinkcolor" val="tx"/>
                    </a:ext>
                  </a:extLst>
                </a:hlinkClick>
              </a:rPr>
              <a:t>https://www.ligo.caltech.edu/page/about-aligo</a:t>
            </a:r>
            <a:endParaRPr lang="en-CA" sz="1200" dirty="0">
              <a:solidFill>
                <a:srgbClr val="002060"/>
              </a:solidFill>
              <a:latin typeface="Futura Condensed Medium" panose="020B0602020204020303" pitchFamily="34" charset="-79"/>
              <a:cs typeface="Futura Condensed Medium" panose="020B0602020204020303" pitchFamily="34" charset="-79"/>
            </a:endParaRPr>
          </a:p>
          <a:p>
            <a:pPr>
              <a:lnSpc>
                <a:spcPct val="150000"/>
              </a:lnSpc>
            </a:pPr>
            <a:r>
              <a:rPr lang="en-CA" sz="1400" dirty="0">
                <a:solidFill>
                  <a:srgbClr val="002060"/>
                </a:solidFill>
                <a:latin typeface="Futura Condensed Medium" panose="020B0602020204020303" pitchFamily="34" charset="-79"/>
                <a:cs typeface="Futura Condensed Medium" panose="020B0602020204020303" pitchFamily="34" charset="-79"/>
              </a:rPr>
              <a:t>[10] </a:t>
            </a:r>
            <a:r>
              <a:rPr lang="en-CA" sz="1400" dirty="0">
                <a:solidFill>
                  <a:schemeClr val="bg1"/>
                </a:solidFill>
                <a:latin typeface="Futura Condensed Medium" panose="020B0602020204020303" pitchFamily="34" charset="-79"/>
                <a:cs typeface="Futura Condensed Medium" panose="020B0602020204020303" pitchFamily="34" charset="-79"/>
              </a:rPr>
              <a:t>Stephen T. Thornton, Andrew Rex, Modern Physics for Scientists and Engineers, Fourth Edition, Chapter 15, “General Relativity”, Cengage Learning, 2013</a:t>
            </a:r>
          </a:p>
          <a:p>
            <a:pPr>
              <a:lnSpc>
                <a:spcPct val="150000"/>
              </a:lnSpc>
            </a:pPr>
            <a:r>
              <a:rPr lang="en-CA" sz="1400" dirty="0">
                <a:solidFill>
                  <a:srgbClr val="002060"/>
                </a:solidFill>
                <a:latin typeface="Futura Condensed Medium" panose="020B0602020204020303" pitchFamily="34" charset="-79"/>
                <a:cs typeface="Futura Condensed Medium" panose="020B0602020204020303" pitchFamily="34" charset="-79"/>
              </a:rPr>
              <a:t>[11] </a:t>
            </a:r>
            <a:r>
              <a:rPr lang="en-CA" sz="1400" dirty="0">
                <a:solidFill>
                  <a:schemeClr val="bg1"/>
                </a:solidFill>
                <a:latin typeface="Futura Condensed Medium" panose="020B0602020204020303" pitchFamily="34" charset="-79"/>
                <a:cs typeface="Futura Condensed Medium" panose="020B0602020204020303" pitchFamily="34" charset="-79"/>
              </a:rPr>
              <a:t>”A Search for Gravitational Waves from Inspiralling Neutron Stars and Black Holes”, LIGO Scientific Collaboration, </a:t>
            </a:r>
            <a:r>
              <a:rPr lang="en-CA" sz="1200" dirty="0">
                <a:solidFill>
                  <a:srgbClr val="002060"/>
                </a:solidFill>
                <a:latin typeface="Futura Condensed Medium" panose="020B0602020204020303" pitchFamily="34" charset="-79"/>
                <a:cs typeface="Futura Condensed Medium" panose="020B0602020204020303" pitchFamily="34" charset="-79"/>
                <a:hlinkClick r:id="rId11">
                  <a:extLst>
                    <a:ext uri="{A12FA001-AC4F-418D-AE19-62706E023703}">
                      <ahyp:hlinkClr xmlns:ahyp="http://schemas.microsoft.com/office/drawing/2018/hyperlinkcolor" val="tx"/>
                    </a:ext>
                  </a:extLst>
                </a:hlinkClick>
              </a:rPr>
              <a:t>https://www.ligo.org/science/Publication-S6CBCLowMass/</a:t>
            </a:r>
            <a:endParaRPr lang="en-CA" sz="1200" dirty="0">
              <a:solidFill>
                <a:srgbClr val="002060"/>
              </a:solidFill>
              <a:latin typeface="Futura Condensed Medium" panose="020B0602020204020303" pitchFamily="34" charset="-79"/>
              <a:cs typeface="Futura Condensed Medium" panose="020B0602020204020303" pitchFamily="34" charset="-79"/>
            </a:endParaRPr>
          </a:p>
          <a:p>
            <a:pPr>
              <a:lnSpc>
                <a:spcPct val="150000"/>
              </a:lnSpc>
            </a:pPr>
            <a:r>
              <a:rPr lang="en-CA" sz="1400" dirty="0">
                <a:solidFill>
                  <a:srgbClr val="002060"/>
                </a:solidFill>
                <a:latin typeface="Futura Condensed Medium" panose="020B0602020204020303" pitchFamily="34" charset="-79"/>
                <a:cs typeface="Futura Condensed Medium" panose="020B0602020204020303" pitchFamily="34" charset="-79"/>
              </a:rPr>
              <a:t>[12] </a:t>
            </a:r>
            <a:r>
              <a:rPr lang="en-CA" sz="1400" dirty="0">
                <a:solidFill>
                  <a:schemeClr val="bg1"/>
                </a:solidFill>
                <a:latin typeface="Futura Condensed Medium" panose="020B0602020204020303" pitchFamily="34" charset="-79"/>
                <a:cs typeface="Futura Condensed Medium" panose="020B0602020204020303" pitchFamily="34" charset="-79"/>
              </a:rPr>
              <a:t>”Do Cosmic Strings Exist?”, LIGO Scientific Collaboration, </a:t>
            </a:r>
            <a:r>
              <a:rPr lang="en-CA" sz="1200" dirty="0">
                <a:solidFill>
                  <a:srgbClr val="002060"/>
                </a:solidFill>
                <a:latin typeface="Futura Condensed Medium" panose="020B0602020204020303" pitchFamily="34" charset="-79"/>
                <a:cs typeface="Futura Condensed Medium" panose="020B0602020204020303" pitchFamily="34" charset="-79"/>
                <a:hlinkClick r:id="rId12">
                  <a:extLst>
                    <a:ext uri="{A12FA001-AC4F-418D-AE19-62706E023703}">
                      <ahyp:hlinkClr xmlns:ahyp="http://schemas.microsoft.com/office/drawing/2018/hyperlinkcolor" val="tx"/>
                    </a:ext>
                  </a:extLst>
                </a:hlinkClick>
              </a:rPr>
              <a:t>https://www.ligo.org/science/Publication-S5S6CosmicStrings/flyer.pdf</a:t>
            </a:r>
            <a:endParaRPr lang="en-CA" sz="1200" dirty="0">
              <a:solidFill>
                <a:srgbClr val="002060"/>
              </a:solidFill>
              <a:latin typeface="Futura Condensed Medium" panose="020B0602020204020303" pitchFamily="34" charset="-79"/>
              <a:cs typeface="Futura Condensed Medium" panose="020B0602020204020303" pitchFamily="34" charset="-79"/>
            </a:endParaRPr>
          </a:p>
          <a:p>
            <a:pPr>
              <a:lnSpc>
                <a:spcPct val="150000"/>
              </a:lnSpc>
            </a:pPr>
            <a:r>
              <a:rPr lang="en-CA" sz="1400" dirty="0">
                <a:solidFill>
                  <a:srgbClr val="002060"/>
                </a:solidFill>
                <a:latin typeface="Futura Condensed Medium" panose="020B0602020204020303" pitchFamily="34" charset="-79"/>
                <a:cs typeface="Futura Condensed Medium" panose="020B0602020204020303" pitchFamily="34" charset="-79"/>
              </a:rPr>
              <a:t>[13] </a:t>
            </a:r>
            <a:r>
              <a:rPr lang="en-CA" sz="1400" dirty="0">
                <a:solidFill>
                  <a:schemeClr val="bg1"/>
                </a:solidFill>
                <a:latin typeface="Futura Condensed Medium" panose="020B0602020204020303" pitchFamily="34" charset="-79"/>
                <a:cs typeface="Futura Condensed Medium" panose="020B0602020204020303" pitchFamily="34" charset="-79"/>
              </a:rPr>
              <a:t>“How High are Pulsar ’Mountains’?”, LIGO Scientific Collaboration, </a:t>
            </a:r>
            <a:r>
              <a:rPr lang="en-CA" sz="1200" dirty="0">
                <a:solidFill>
                  <a:srgbClr val="002060"/>
                </a:solidFill>
                <a:latin typeface="Futura Condensed Medium" panose="020B0602020204020303" pitchFamily="34" charset="-79"/>
                <a:cs typeface="Futura Condensed Medium" panose="020B0602020204020303" pitchFamily="34" charset="-79"/>
                <a:hlinkClick r:id="rId13">
                  <a:extLst>
                    <a:ext uri="{A12FA001-AC4F-418D-AE19-62706E023703}">
                      <ahyp:hlinkClr xmlns:ahyp="http://schemas.microsoft.com/office/drawing/2018/hyperlinkcolor" val="tx"/>
                    </a:ext>
                  </a:extLst>
                </a:hlinkClick>
              </a:rPr>
              <a:t>https://www.ligo.org/science/Publication-S6VSR24KnownPulsar/</a:t>
            </a:r>
            <a:endParaRPr lang="en-CA" sz="1200" dirty="0">
              <a:solidFill>
                <a:srgbClr val="002060"/>
              </a:solidFill>
              <a:latin typeface="Futura Condensed Medium" panose="020B0602020204020303" pitchFamily="34" charset="-79"/>
              <a:cs typeface="Futura Condensed Medium" panose="020B0602020204020303" pitchFamily="34" charset="-79"/>
            </a:endParaRPr>
          </a:p>
          <a:p>
            <a:pPr>
              <a:lnSpc>
                <a:spcPct val="150000"/>
              </a:lnSpc>
            </a:pPr>
            <a:endParaRPr lang="en-CA" sz="1200" dirty="0">
              <a:solidFill>
                <a:srgbClr val="7030A0"/>
              </a:solidFill>
              <a:latin typeface="Futura Condensed Medium" panose="020B0602020204020303" pitchFamily="34" charset="-79"/>
              <a:cs typeface="Futura Condensed Medium" panose="020B0602020204020303" pitchFamily="34" charset="-79"/>
            </a:endParaRPr>
          </a:p>
          <a:p>
            <a:endParaRPr lang="en-US" sz="1200" dirty="0">
              <a:solidFill>
                <a:srgbClr val="7030A0"/>
              </a:solidFill>
              <a:latin typeface="Futura Medium" panose="020B0602020204020303" pitchFamily="34" charset="-79"/>
              <a:cs typeface="Futura Medium" panose="020B0602020204020303" pitchFamily="34" charset="-79"/>
            </a:endParaRPr>
          </a:p>
        </p:txBody>
      </p:sp>
    </p:spTree>
    <p:extLst>
      <p:ext uri="{BB962C8B-B14F-4D97-AF65-F5344CB8AC3E}">
        <p14:creationId xmlns:p14="http://schemas.microsoft.com/office/powerpoint/2010/main" val="3185046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F99050"/>
            </a:gs>
            <a:gs pos="43000">
              <a:srgbClr val="92AEF0"/>
            </a:gs>
            <a:gs pos="63000">
              <a:srgbClr val="92AEF0"/>
            </a:gs>
            <a:gs pos="100000">
              <a:srgbClr val="A482E5"/>
            </a:gs>
          </a:gsLst>
          <a:lin ang="27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2B0B82F-461F-A642-BB43-5AD024F94CD2}"/>
              </a:ext>
            </a:extLst>
          </p:cNvPr>
          <p:cNvSpPr txBox="1"/>
          <p:nvPr/>
        </p:nvSpPr>
        <p:spPr>
          <a:xfrm>
            <a:off x="350520" y="510639"/>
            <a:ext cx="12054839" cy="5909310"/>
          </a:xfrm>
          <a:prstGeom prst="rect">
            <a:avLst/>
          </a:prstGeom>
          <a:noFill/>
        </p:spPr>
        <p:txBody>
          <a:bodyPr wrap="square" rtlCol="0">
            <a:spAutoFit/>
          </a:bodyPr>
          <a:lstStyle/>
          <a:p>
            <a:pPr algn="ctr"/>
            <a:r>
              <a:rPr lang="en-US" u="sng" dirty="0">
                <a:solidFill>
                  <a:schemeClr val="bg1"/>
                </a:solidFill>
                <a:latin typeface="Futura Medium" panose="020B0602020204020303" pitchFamily="34" charset="-79"/>
                <a:cs typeface="Futura Medium" panose="020B0602020204020303" pitchFamily="34" charset="-79"/>
              </a:rPr>
              <a:t>Images</a:t>
            </a:r>
          </a:p>
          <a:p>
            <a:pPr algn="ctr"/>
            <a:endParaRPr lang="en-US" dirty="0">
              <a:solidFill>
                <a:schemeClr val="bg1"/>
              </a:solidFill>
              <a:latin typeface="Futura Medium" panose="020B0602020204020303" pitchFamily="34" charset="-79"/>
              <a:cs typeface="Futura Medium" panose="020B0602020204020303" pitchFamily="34" charset="-79"/>
            </a:endParaRPr>
          </a:p>
          <a:p>
            <a:r>
              <a:rPr lang="en-CA" dirty="0">
                <a:solidFill>
                  <a:schemeClr val="bg1"/>
                </a:solidFill>
                <a:latin typeface="Futura Condensed Medium" panose="020B0602020204020303" pitchFamily="34" charset="-79"/>
                <a:cs typeface="Futura Condensed Medium" panose="020B0602020204020303" pitchFamily="34" charset="-79"/>
              </a:rPr>
              <a:t>Fig 1. Minkowski Light Cone: </a:t>
            </a:r>
            <a:r>
              <a:rPr lang="en-CA" u="sng" dirty="0">
                <a:latin typeface="Futura Condensed Medium" panose="020B0602020204020303" pitchFamily="34" charset="-79"/>
                <a:cs typeface="Futura Condensed Medium" panose="020B0602020204020303" pitchFamily="34" charset="-79"/>
                <a:hlinkClick r:id="rId2"/>
              </a:rPr>
              <a:t>https://physics.stackexchange.com/questions/2308/example-of-space-like-intervals-in-spacetime</a:t>
            </a:r>
            <a:endParaRPr lang="en-CA" dirty="0">
              <a:latin typeface="Futura Condensed Medium" panose="020B0602020204020303" pitchFamily="34" charset="-79"/>
              <a:cs typeface="Futura Condensed Medium" panose="020B0602020204020303" pitchFamily="34" charset="-79"/>
            </a:endParaRPr>
          </a:p>
          <a:p>
            <a:r>
              <a:rPr lang="en-US" dirty="0">
                <a:solidFill>
                  <a:schemeClr val="bg1"/>
                </a:solidFill>
                <a:latin typeface="Futura Condensed Medium" panose="020B0602020204020303" pitchFamily="34" charset="-79"/>
                <a:cs typeface="Futura Condensed Medium" panose="020B0602020204020303" pitchFamily="34" charset="-79"/>
              </a:rPr>
              <a:t>Fig 2. Stochastic GW source: </a:t>
            </a:r>
            <a:r>
              <a:rPr lang="en-CA" u="sng" dirty="0">
                <a:latin typeface="Futura Condensed Medium" panose="020B0602020204020303" pitchFamily="34" charset="-79"/>
                <a:cs typeface="Futura Condensed Medium" panose="020B0602020204020303" pitchFamily="34" charset="-79"/>
                <a:hlinkClick r:id="rId3"/>
              </a:rPr>
              <a:t>https://www.ligo.org/science/GW-Stochastic.php</a:t>
            </a:r>
            <a:r>
              <a:rPr lang="en-CA" sz="1200" dirty="0">
                <a:latin typeface="Futura Condensed Medium" panose="020B0602020204020303" pitchFamily="34" charset="-79"/>
                <a:cs typeface="Futura Condensed Medium" panose="020B0602020204020303" pitchFamily="34" charset="-79"/>
              </a:rPr>
              <a:t> </a:t>
            </a:r>
          </a:p>
          <a:p>
            <a:r>
              <a:rPr lang="en-CA" dirty="0">
                <a:solidFill>
                  <a:schemeClr val="bg1"/>
                </a:solidFill>
                <a:latin typeface="Futura Condensed Medium" panose="020B0602020204020303" pitchFamily="34" charset="-79"/>
                <a:cs typeface="Futura Condensed Medium" panose="020B0602020204020303" pitchFamily="34" charset="-79"/>
              </a:rPr>
              <a:t>Fig 3. Polarized GW, figure provided by Kip Thorne from original publication: </a:t>
            </a:r>
            <a:r>
              <a:rPr lang="en-CA" u="sng" dirty="0">
                <a:latin typeface="Futura Condensed Medium" panose="020B0602020204020303" pitchFamily="34" charset="-79"/>
                <a:cs typeface="Futura Condensed Medium" panose="020B0602020204020303" pitchFamily="34" charset="-79"/>
                <a:hlinkClick r:id="rId4"/>
              </a:rPr>
              <a:t>https://iopscience.iop.org/article/10.1088/1367-2630/7/1/204</a:t>
            </a:r>
            <a:endParaRPr lang="en-CA" u="sng" dirty="0">
              <a:latin typeface="Futura Condensed Medium" panose="020B0602020204020303" pitchFamily="34" charset="-79"/>
              <a:cs typeface="Futura Condensed Medium" panose="020B0602020204020303" pitchFamily="34" charset="-79"/>
            </a:endParaRPr>
          </a:p>
          <a:p>
            <a:r>
              <a:rPr lang="en-CA" dirty="0">
                <a:solidFill>
                  <a:schemeClr val="bg1"/>
                </a:solidFill>
                <a:latin typeface="Futura Condensed Medium" panose="020B0602020204020303" pitchFamily="34" charset="-79"/>
                <a:cs typeface="Futura Condensed Medium" panose="020B0602020204020303" pitchFamily="34" charset="-79"/>
              </a:rPr>
              <a:t>Fig 4. Petrov Classification of the Weyl Tensor: </a:t>
            </a:r>
            <a:r>
              <a:rPr lang="en-CA" u="sng" dirty="0">
                <a:latin typeface="Futura Condensed Medium" panose="020B0602020204020303" pitchFamily="34" charset="-79"/>
                <a:cs typeface="Futura Condensed Medium" panose="020B0602020204020303" pitchFamily="34" charset="-79"/>
                <a:hlinkClick r:id="rId5"/>
              </a:rPr>
              <a:t>https://wwwmpa.mpa-garching.mpg.de/~komatsu/lecturenotes/Azadeh_Maleknejad_on_GW.pdf</a:t>
            </a:r>
            <a:endParaRPr lang="en-CA" u="sng" dirty="0">
              <a:latin typeface="Futura Condensed Medium" panose="020B0602020204020303" pitchFamily="34" charset="-79"/>
              <a:cs typeface="Futura Condensed Medium" panose="020B0602020204020303" pitchFamily="34" charset="-79"/>
            </a:endParaRPr>
          </a:p>
          <a:p>
            <a:r>
              <a:rPr lang="en-CA" dirty="0">
                <a:solidFill>
                  <a:schemeClr val="bg1"/>
                </a:solidFill>
                <a:latin typeface="Futura Condensed Medium" panose="020B0602020204020303" pitchFamily="34" charset="-79"/>
                <a:cs typeface="Futura Condensed Medium" panose="020B0602020204020303" pitchFamily="34" charset="-79"/>
              </a:rPr>
              <a:t>Fig 5.</a:t>
            </a:r>
            <a:r>
              <a:rPr lang="en-CA" dirty="0">
                <a:latin typeface="Futura Condensed Medium" panose="020B0602020204020303" pitchFamily="34" charset="-79"/>
                <a:cs typeface="Futura Condensed Medium" panose="020B0602020204020303" pitchFamily="34" charset="-79"/>
              </a:rPr>
              <a:t> </a:t>
            </a:r>
            <a:r>
              <a:rPr lang="en-CA" dirty="0">
                <a:solidFill>
                  <a:schemeClr val="bg1"/>
                </a:solidFill>
                <a:latin typeface="Futura Condensed Medium" panose="020B0602020204020303" pitchFamily="34" charset="-79"/>
                <a:cs typeface="Futura Condensed Medium" panose="020B0602020204020303" pitchFamily="34" charset="-79"/>
              </a:rPr>
              <a:t>Stress shear tensor: </a:t>
            </a:r>
            <a:r>
              <a:rPr lang="en-CA" u="sng" dirty="0">
                <a:latin typeface="Futura Condensed Medium" panose="020B0602020204020303" pitchFamily="34" charset="-79"/>
                <a:cs typeface="Futura Condensed Medium" panose="020B0602020204020303" pitchFamily="34" charset="-79"/>
                <a:hlinkClick r:id="rId6"/>
              </a:rPr>
              <a:t>https://en.wikipedia.org/wiki/Stress%E2%80%93energy_tensor</a:t>
            </a:r>
            <a:r>
              <a:rPr lang="en-CA" sz="1000" dirty="0">
                <a:latin typeface="Futura Condensed Medium" panose="020B0602020204020303" pitchFamily="34" charset="-79"/>
                <a:cs typeface="Futura Condensed Medium" panose="020B0602020204020303" pitchFamily="34" charset="-79"/>
              </a:rPr>
              <a:t> </a:t>
            </a:r>
          </a:p>
          <a:p>
            <a:r>
              <a:rPr lang="en-CA" dirty="0">
                <a:solidFill>
                  <a:schemeClr val="bg1"/>
                </a:solidFill>
                <a:latin typeface="Futura Condensed Medium" panose="020B0602020204020303" pitchFamily="34" charset="-79"/>
                <a:cs typeface="Futura Condensed Medium" panose="020B0602020204020303" pitchFamily="34" charset="-79"/>
              </a:rPr>
              <a:t>Fig 6. First Gravity Wave detection data, Caltech/MIT/LIGO Lab: </a:t>
            </a:r>
            <a:r>
              <a:rPr lang="en-CA" dirty="0">
                <a:latin typeface="Futura Condensed Medium" panose="020B0602020204020303" pitchFamily="34" charset="-79"/>
                <a:cs typeface="Futura Condensed Medium" panose="020B0602020204020303" pitchFamily="34" charset="-79"/>
                <a:hlinkClick r:id="rId7"/>
              </a:rPr>
              <a:t>https://www.ligo.caltech.edu/image/ligo20160211a</a:t>
            </a:r>
            <a:endParaRPr lang="en-CA" dirty="0">
              <a:latin typeface="Futura Condensed Medium" panose="020B0602020204020303" pitchFamily="34" charset="-79"/>
              <a:cs typeface="Futura Condensed Medium" panose="020B0602020204020303" pitchFamily="34" charset="-79"/>
            </a:endParaRPr>
          </a:p>
          <a:p>
            <a:r>
              <a:rPr lang="en-CA" dirty="0">
                <a:solidFill>
                  <a:schemeClr val="bg1"/>
                </a:solidFill>
                <a:latin typeface="Futura Condensed Medium" panose="020B0602020204020303" pitchFamily="34" charset="-79"/>
                <a:cs typeface="Futura Condensed Medium" panose="020B0602020204020303" pitchFamily="34" charset="-79"/>
              </a:rPr>
              <a:t>Fig 7. Source of Waves, LIGO/Axel Mellinger: </a:t>
            </a:r>
            <a:r>
              <a:rPr lang="en-CA" dirty="0">
                <a:latin typeface="Futura Condensed Medium" panose="020B0602020204020303" pitchFamily="34" charset="-79"/>
                <a:cs typeface="Futura Condensed Medium" panose="020B0602020204020303" pitchFamily="34" charset="-79"/>
                <a:hlinkClick r:id="rId8"/>
              </a:rPr>
              <a:t>https://www.ligo.caltech.edu/image/ligo20160211b</a:t>
            </a:r>
            <a:endParaRPr lang="en-CA" dirty="0">
              <a:solidFill>
                <a:schemeClr val="bg1"/>
              </a:solidFill>
              <a:latin typeface="Futura Condensed Medium" panose="020B0602020204020303" pitchFamily="34" charset="-79"/>
              <a:cs typeface="Futura Condensed Medium" panose="020B0602020204020303" pitchFamily="34" charset="-79"/>
            </a:endParaRPr>
          </a:p>
          <a:p>
            <a:r>
              <a:rPr lang="en-CA" dirty="0">
                <a:solidFill>
                  <a:schemeClr val="bg1"/>
                </a:solidFill>
                <a:latin typeface="Futura Condensed Medium" panose="020B0602020204020303" pitchFamily="34" charset="-79"/>
                <a:cs typeface="Futura Condensed Medium" panose="020B0602020204020303" pitchFamily="34" charset="-79"/>
              </a:rPr>
              <a:t>Fig 8. Basic Interferometer Schematic: </a:t>
            </a:r>
            <a:r>
              <a:rPr lang="en-CA" u="sng" dirty="0">
                <a:latin typeface="Futura Condensed Medium" panose="020B0602020204020303" pitchFamily="34" charset="-79"/>
                <a:cs typeface="Futura Condensed Medium" panose="020B0602020204020303" pitchFamily="34" charset="-79"/>
                <a:hlinkClick r:id="rId9"/>
              </a:rPr>
              <a:t>https://space.mit.edu/LIGO/more.html</a:t>
            </a:r>
            <a:r>
              <a:rPr lang="en-CA" dirty="0">
                <a:latin typeface="Futura Condensed Medium" panose="020B0602020204020303" pitchFamily="34" charset="-79"/>
                <a:cs typeface="Futura Condensed Medium" panose="020B0602020204020303" pitchFamily="34" charset="-79"/>
              </a:rPr>
              <a:t> </a:t>
            </a:r>
            <a:endParaRPr lang="en-CA" dirty="0">
              <a:solidFill>
                <a:schemeClr val="bg1"/>
              </a:solidFill>
              <a:latin typeface="Futura Condensed Medium" panose="020B0602020204020303" pitchFamily="34" charset="-79"/>
              <a:cs typeface="Futura Condensed Medium" panose="020B0602020204020303" pitchFamily="34" charset="-79"/>
            </a:endParaRPr>
          </a:p>
          <a:p>
            <a:r>
              <a:rPr lang="en-CA" dirty="0">
                <a:solidFill>
                  <a:schemeClr val="bg1"/>
                </a:solidFill>
                <a:latin typeface="Futura Condensed Medium" panose="020B0602020204020303" pitchFamily="34" charset="-79"/>
                <a:cs typeface="Futura Condensed Medium" panose="020B0602020204020303" pitchFamily="34" charset="-79"/>
              </a:rPr>
              <a:t>Fig 9. Advanced LIGO Interferometer: </a:t>
            </a:r>
            <a:r>
              <a:rPr lang="en-CA" u="sng" dirty="0">
                <a:latin typeface="Futura Condensed Medium" panose="020B0602020204020303" pitchFamily="34" charset="-79"/>
                <a:cs typeface="Futura Condensed Medium" panose="020B0602020204020303" pitchFamily="34" charset="-79"/>
                <a:hlinkClick r:id="rId10"/>
              </a:rPr>
              <a:t>https://www.ligo.org/science/Publication-GW150914Calibration/index.php</a:t>
            </a:r>
            <a:endParaRPr lang="en-CA" u="sng" dirty="0">
              <a:latin typeface="Futura Condensed Medium" panose="020B0602020204020303" pitchFamily="34" charset="-79"/>
              <a:cs typeface="Futura Condensed Medium" panose="020B0602020204020303" pitchFamily="34" charset="-79"/>
            </a:endParaRPr>
          </a:p>
          <a:p>
            <a:r>
              <a:rPr lang="en-CA" dirty="0">
                <a:solidFill>
                  <a:schemeClr val="bg1"/>
                </a:solidFill>
                <a:latin typeface="Futura Condensed Medium" panose="020B0602020204020303" pitchFamily="34" charset="-79"/>
                <a:cs typeface="Futura Condensed Medium" panose="020B0602020204020303" pitchFamily="34" charset="-79"/>
              </a:rPr>
              <a:t>Fig 10. LIGO document no. LIGO-P1400177, figure 1: </a:t>
            </a:r>
            <a:r>
              <a:rPr lang="en-CA" u="sng" dirty="0">
                <a:latin typeface="Futura Condensed Medium" panose="020B0602020204020303" pitchFamily="34" charset="-79"/>
                <a:cs typeface="Futura Condensed Medium" panose="020B0602020204020303" pitchFamily="34" charset="-79"/>
                <a:hlinkClick r:id="rId11"/>
              </a:rPr>
              <a:t>https://arxiv.org/pdf/1411.4547.pdf</a:t>
            </a:r>
            <a:r>
              <a:rPr lang="en-CA" dirty="0">
                <a:latin typeface="Futura Condensed Medium" panose="020B0602020204020303" pitchFamily="34" charset="-79"/>
                <a:cs typeface="Futura Condensed Medium" panose="020B0602020204020303" pitchFamily="34" charset="-79"/>
              </a:rPr>
              <a:t> </a:t>
            </a:r>
            <a:endParaRPr lang="en-CA" dirty="0">
              <a:solidFill>
                <a:schemeClr val="bg1"/>
              </a:solidFill>
              <a:latin typeface="Futura Condensed Medium" panose="020B0602020204020303" pitchFamily="34" charset="-79"/>
              <a:cs typeface="Futura Condensed Medium" panose="020B0602020204020303" pitchFamily="34" charset="-79"/>
            </a:endParaRPr>
          </a:p>
          <a:p>
            <a:r>
              <a:rPr lang="en-CA" sz="1600" dirty="0">
                <a:solidFill>
                  <a:schemeClr val="bg1"/>
                </a:solidFill>
                <a:latin typeface="Futura Condensed Medium" panose="020B0602020204020303" pitchFamily="34" charset="-79"/>
                <a:cs typeface="Futura Condensed Medium" panose="020B0602020204020303" pitchFamily="34" charset="-79"/>
              </a:rPr>
              <a:t>Fig 11. aLIGO quadruple pendulum: </a:t>
            </a:r>
            <a:r>
              <a:rPr lang="en-CA" dirty="0">
                <a:latin typeface="Futura Condensed Medium" panose="020B0602020204020303" pitchFamily="34" charset="-79"/>
                <a:cs typeface="Futura Condensed Medium" panose="020B0602020204020303" pitchFamily="34" charset="-79"/>
                <a:hlinkClick r:id="rId12"/>
              </a:rPr>
              <a:t>https://www.ligo.caltech.edu/page/about-aligo</a:t>
            </a:r>
            <a:endParaRPr lang="en-CA" dirty="0">
              <a:latin typeface="Futura Condensed Medium" panose="020B0602020204020303" pitchFamily="34" charset="-79"/>
              <a:cs typeface="Futura Condensed Medium" panose="020B0602020204020303" pitchFamily="34" charset="-79"/>
            </a:endParaRPr>
          </a:p>
          <a:p>
            <a:r>
              <a:rPr lang="en-CA" dirty="0">
                <a:solidFill>
                  <a:schemeClr val="bg1"/>
                </a:solidFill>
                <a:latin typeface="Futura Condensed Medium" panose="020B0602020204020303" pitchFamily="34" charset="-79"/>
                <a:cs typeface="Futura Condensed Medium" panose="020B0602020204020303" pitchFamily="34" charset="-79"/>
              </a:rPr>
              <a:t>Fig 12. Broadband Reduction of QRPN via Squeezed Light, Fig 2: Low-frequency squeezed light: </a:t>
            </a:r>
            <a:r>
              <a:rPr lang="en-CA" u="sng" dirty="0">
                <a:latin typeface="Futura Condensed Medium" panose="020B0602020204020303" pitchFamily="34" charset="-79"/>
                <a:cs typeface="Futura Condensed Medium" panose="020B0602020204020303" pitchFamily="34" charset="-79"/>
                <a:hlinkClick r:id="rId13"/>
              </a:rPr>
              <a:t>https://www.nature.com/articles/s41566-019-0527-y</a:t>
            </a:r>
            <a:r>
              <a:rPr lang="en-CA" dirty="0">
                <a:latin typeface="Futura Condensed Medium" panose="020B0602020204020303" pitchFamily="34" charset="-79"/>
                <a:cs typeface="Futura Condensed Medium" panose="020B0602020204020303" pitchFamily="34" charset="-79"/>
              </a:rPr>
              <a:t> </a:t>
            </a:r>
          </a:p>
          <a:p>
            <a:r>
              <a:rPr lang="en-CA" dirty="0">
                <a:solidFill>
                  <a:schemeClr val="bg1"/>
                </a:solidFill>
                <a:latin typeface="Futura Condensed Medium" panose="020B0602020204020303" pitchFamily="34" charset="-79"/>
                <a:cs typeface="Futura Condensed Medium" panose="020B0602020204020303" pitchFamily="34" charset="-79"/>
              </a:rPr>
              <a:t>Fig 13. Broadband Reduction of QRPN via Squeezed Light, Fig 3: Noise budget: </a:t>
            </a:r>
            <a:r>
              <a:rPr lang="en-CA" u="sng" dirty="0">
                <a:latin typeface="Futura Condensed Medium" panose="020B0602020204020303" pitchFamily="34" charset="-79"/>
                <a:cs typeface="Futura Condensed Medium" panose="020B0602020204020303" pitchFamily="34" charset="-79"/>
                <a:hlinkClick r:id="rId13"/>
              </a:rPr>
              <a:t>https://www.nature.com/articles/s41566-019-0527-y</a:t>
            </a:r>
            <a:r>
              <a:rPr lang="en-CA" dirty="0">
                <a:latin typeface="Futura Condensed Medium" panose="020B0602020204020303" pitchFamily="34" charset="-79"/>
                <a:cs typeface="Futura Condensed Medium" panose="020B0602020204020303" pitchFamily="34" charset="-79"/>
              </a:rPr>
              <a:t> </a:t>
            </a:r>
          </a:p>
          <a:p>
            <a:r>
              <a:rPr lang="en-CA" dirty="0">
                <a:solidFill>
                  <a:schemeClr val="bg1"/>
                </a:solidFill>
                <a:latin typeface="Futura Condensed Medium" panose="020B0602020204020303" pitchFamily="34" charset="-79"/>
                <a:cs typeface="Futura Condensed Medium" panose="020B0602020204020303" pitchFamily="34" charset="-79"/>
              </a:rPr>
              <a:t>Fig 14. Broadband Reduction of QRPN via Squeezed Light, Fig 4: Manipulation of QPRN with squeezed light: </a:t>
            </a:r>
            <a:r>
              <a:rPr lang="en-CA" u="sng" dirty="0">
                <a:latin typeface="Futura Condensed Medium" panose="020B0602020204020303" pitchFamily="34" charset="-79"/>
                <a:cs typeface="Futura Condensed Medium" panose="020B0602020204020303" pitchFamily="34" charset="-79"/>
                <a:hlinkClick r:id="rId13"/>
              </a:rPr>
              <a:t>https://www.nature.com/articles/s41566-019-0527-y</a:t>
            </a:r>
            <a:r>
              <a:rPr lang="en-CA" dirty="0">
                <a:latin typeface="Futura Condensed Medium" panose="020B0602020204020303" pitchFamily="34" charset="-79"/>
                <a:cs typeface="Futura Condensed Medium" panose="020B0602020204020303" pitchFamily="34" charset="-79"/>
              </a:rPr>
              <a:t> </a:t>
            </a:r>
          </a:p>
          <a:p>
            <a:r>
              <a:rPr lang="en-CA" dirty="0">
                <a:solidFill>
                  <a:schemeClr val="bg1"/>
                </a:solidFill>
                <a:latin typeface="Futura Condensed Medium" panose="020B0602020204020303" pitchFamily="34" charset="-79"/>
                <a:cs typeface="Futura Condensed Medium" panose="020B0602020204020303" pitchFamily="34" charset="-79"/>
              </a:rPr>
              <a:t>Fig 15. Initial vs Advanced LIGO: </a:t>
            </a:r>
            <a:r>
              <a:rPr lang="en-CA" u="sng" dirty="0">
                <a:latin typeface="Futura Condensed Medium" panose="020B0602020204020303" pitchFamily="34" charset="-79"/>
                <a:cs typeface="Futura Condensed Medium" panose="020B0602020204020303" pitchFamily="34" charset="-79"/>
                <a:hlinkClick r:id="rId14"/>
              </a:rPr>
              <a:t>https://www.researchgate.net/figure/Advanced-LIGO-sensitivity-vs-LIGO-one_fig1_29633553</a:t>
            </a:r>
            <a:r>
              <a:rPr lang="en-CA" dirty="0">
                <a:latin typeface="Futura Condensed Medium" panose="020B0602020204020303" pitchFamily="34" charset="-79"/>
                <a:cs typeface="Futura Condensed Medium" panose="020B0602020204020303" pitchFamily="34" charset="-79"/>
              </a:rPr>
              <a:t> </a:t>
            </a:r>
          </a:p>
          <a:p>
            <a:r>
              <a:rPr lang="en-CA" dirty="0">
                <a:solidFill>
                  <a:schemeClr val="bg1"/>
                </a:solidFill>
                <a:latin typeface="Futura Condensed Medium" panose="020B0602020204020303" pitchFamily="34" charset="-79"/>
                <a:cs typeface="Futura Condensed Medium" panose="020B0602020204020303" pitchFamily="34" charset="-79"/>
              </a:rPr>
              <a:t>Fig 16. LIGO observing sphere comparison: </a:t>
            </a:r>
            <a:r>
              <a:rPr lang="en-CA" u="sng" dirty="0">
                <a:latin typeface="Futura Condensed Medium" panose="020B0602020204020303" pitchFamily="34" charset="-79"/>
                <a:cs typeface="Futura Condensed Medium" panose="020B0602020204020303" pitchFamily="34" charset="-79"/>
                <a:hlinkClick r:id="rId15"/>
              </a:rPr>
              <a:t>https://www.ligo.caltech.edu/page/facts</a:t>
            </a:r>
            <a:r>
              <a:rPr lang="en-CA" dirty="0">
                <a:latin typeface="Futura Condensed Medium" panose="020B0602020204020303" pitchFamily="34" charset="-79"/>
                <a:cs typeface="Futura Condensed Medium" panose="020B0602020204020303" pitchFamily="34" charset="-79"/>
              </a:rPr>
              <a:t> </a:t>
            </a:r>
          </a:p>
          <a:p>
            <a:r>
              <a:rPr lang="en-CA" dirty="0">
                <a:solidFill>
                  <a:schemeClr val="bg1"/>
                </a:solidFill>
                <a:latin typeface="Futura Condensed Medium" panose="020B0602020204020303" pitchFamily="34" charset="-79"/>
                <a:cs typeface="Futura Condensed Medium" panose="020B0602020204020303" pitchFamily="34" charset="-79"/>
              </a:rPr>
              <a:t>Fig 17. Orbiting Neutron Stars: </a:t>
            </a:r>
            <a:r>
              <a:rPr lang="en-CA" dirty="0">
                <a:latin typeface="Futura Condensed Medium" panose="020B0602020204020303" pitchFamily="34" charset="-79"/>
                <a:cs typeface="Futura Condensed Medium" panose="020B0602020204020303" pitchFamily="34" charset="-79"/>
                <a:hlinkClick r:id="rId16"/>
              </a:rPr>
              <a:t>https://www.ligo.org/science/Publication-S6CBCLowMass/</a:t>
            </a:r>
            <a:r>
              <a:rPr lang="en-CA" dirty="0">
                <a:latin typeface="Futura Condensed Medium" panose="020B0602020204020303" pitchFamily="34" charset="-79"/>
                <a:cs typeface="Futura Condensed Medium" panose="020B0602020204020303" pitchFamily="34" charset="-79"/>
              </a:rPr>
              <a:t> </a:t>
            </a:r>
          </a:p>
          <a:p>
            <a:r>
              <a:rPr lang="en-CA" dirty="0">
                <a:solidFill>
                  <a:schemeClr val="bg1"/>
                </a:solidFill>
                <a:latin typeface="Futura Condensed Medium" panose="020B0602020204020303" pitchFamily="34" charset="-79"/>
                <a:cs typeface="Futura Condensed Medium" panose="020B0602020204020303" pitchFamily="34" charset="-79"/>
              </a:rPr>
              <a:t>Fig 18. SN 1987A: </a:t>
            </a:r>
            <a:r>
              <a:rPr lang="en-CA" dirty="0">
                <a:latin typeface="Futura Condensed Medium" panose="020B0602020204020303" pitchFamily="34" charset="-79"/>
                <a:cs typeface="Futura Condensed Medium" panose="020B0602020204020303" pitchFamily="34" charset="-79"/>
                <a:hlinkClick r:id="rId17"/>
              </a:rPr>
              <a:t>https://chandra.harvard.edu/photo/2017/sn1987a/</a:t>
            </a:r>
            <a:r>
              <a:rPr lang="en-CA" dirty="0">
                <a:latin typeface="Futura Condensed Medium" panose="020B0602020204020303" pitchFamily="34" charset="-79"/>
                <a:cs typeface="Futura Condensed Medium" panose="020B0602020204020303" pitchFamily="34" charset="-79"/>
              </a:rPr>
              <a:t> </a:t>
            </a:r>
          </a:p>
          <a:p>
            <a:r>
              <a:rPr lang="en-CA" dirty="0">
                <a:solidFill>
                  <a:schemeClr val="bg1"/>
                </a:solidFill>
                <a:latin typeface="Futura Condensed Medium" panose="020B0602020204020303" pitchFamily="34" charset="-79"/>
                <a:cs typeface="Futura Condensed Medium" panose="020B0602020204020303" pitchFamily="34" charset="-79"/>
              </a:rPr>
              <a:t>Fig 19. Pulsar: </a:t>
            </a:r>
            <a:r>
              <a:rPr lang="en-CA" u="sng" dirty="0">
                <a:latin typeface="Futura Condensed Medium" panose="020B0602020204020303" pitchFamily="34" charset="-79"/>
                <a:cs typeface="Futura Condensed Medium" panose="020B0602020204020303" pitchFamily="34" charset="-79"/>
                <a:hlinkClick r:id="rId18"/>
              </a:rPr>
              <a:t>https://rascto.ca/content/uoft-astrotour-sensing-hidden-signals-pulsars</a:t>
            </a:r>
            <a:r>
              <a:rPr lang="en-CA" dirty="0">
                <a:latin typeface="Futura Condensed Medium" panose="020B0602020204020303" pitchFamily="34" charset="-79"/>
                <a:cs typeface="Futura Condensed Medium" panose="020B0602020204020303" pitchFamily="34" charset="-79"/>
              </a:rPr>
              <a:t> </a:t>
            </a:r>
            <a:endParaRPr lang="en-CA" dirty="0">
              <a:solidFill>
                <a:schemeClr val="bg1"/>
              </a:solidFill>
              <a:latin typeface="Futura Condensed Medium" panose="020B0602020204020303" pitchFamily="34" charset="-79"/>
              <a:cs typeface="Futura Condensed Medium" panose="020B0602020204020303" pitchFamily="34" charset="-79"/>
            </a:endParaRPr>
          </a:p>
        </p:txBody>
      </p:sp>
    </p:spTree>
    <p:extLst>
      <p:ext uri="{BB962C8B-B14F-4D97-AF65-F5344CB8AC3E}">
        <p14:creationId xmlns:p14="http://schemas.microsoft.com/office/powerpoint/2010/main" val="2759600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F99050"/>
            </a:gs>
            <a:gs pos="63000">
              <a:schemeClr val="accent1">
                <a:lumMod val="45000"/>
                <a:lumOff val="55000"/>
              </a:schemeClr>
            </a:gs>
            <a:gs pos="83000">
              <a:schemeClr val="accent1">
                <a:lumMod val="45000"/>
                <a:lumOff val="55000"/>
              </a:schemeClr>
            </a:gs>
            <a:gs pos="100000">
              <a:srgbClr val="92AEF0"/>
            </a:gs>
          </a:gsLst>
          <a:lin ang="5400000" scaled="1"/>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A89A7C-7D97-E345-9BAD-9E8D8237A7AE}"/>
              </a:ext>
            </a:extLst>
          </p:cNvPr>
          <p:cNvPicPr>
            <a:picLocks noChangeAspect="1"/>
          </p:cNvPicPr>
          <p:nvPr/>
        </p:nvPicPr>
        <p:blipFill>
          <a:blip r:embed="rId2"/>
          <a:stretch>
            <a:fillRect/>
          </a:stretch>
        </p:blipFill>
        <p:spPr>
          <a:xfrm>
            <a:off x="7225990" y="315805"/>
            <a:ext cx="4493787" cy="3998409"/>
          </a:xfrm>
          <a:prstGeom prst="rect">
            <a:avLst/>
          </a:prstGeom>
        </p:spPr>
      </p:pic>
      <p:pic>
        <p:nvPicPr>
          <p:cNvPr id="6" name="Picture 5">
            <a:extLst>
              <a:ext uri="{FF2B5EF4-FFF2-40B4-BE49-F238E27FC236}">
                <a16:creationId xmlns:a16="http://schemas.microsoft.com/office/drawing/2014/main" id="{F6DFFEE3-5C57-804F-B13A-2AAEE8F894F6}"/>
              </a:ext>
            </a:extLst>
          </p:cNvPr>
          <p:cNvPicPr>
            <a:picLocks noChangeAspect="1"/>
          </p:cNvPicPr>
          <p:nvPr/>
        </p:nvPicPr>
        <p:blipFill>
          <a:blip r:embed="rId3"/>
          <a:stretch>
            <a:fillRect/>
          </a:stretch>
        </p:blipFill>
        <p:spPr>
          <a:xfrm>
            <a:off x="214901" y="3955331"/>
            <a:ext cx="6583785" cy="2713098"/>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008B843-F10C-0342-98F0-D0B81212CBFE}"/>
                  </a:ext>
                </a:extLst>
              </p:cNvPr>
              <p:cNvSpPr txBox="1"/>
              <p:nvPr/>
            </p:nvSpPr>
            <p:spPr>
              <a:xfrm>
                <a:off x="214901" y="490654"/>
                <a:ext cx="6732309" cy="3231654"/>
              </a:xfrm>
              <a:custGeom>
                <a:avLst/>
                <a:gdLst>
                  <a:gd name="connsiteX0" fmla="*/ 0 w 6732309"/>
                  <a:gd name="connsiteY0" fmla="*/ 0 h 3231654"/>
                  <a:gd name="connsiteX1" fmla="*/ 493703 w 6732309"/>
                  <a:gd name="connsiteY1" fmla="*/ 0 h 3231654"/>
                  <a:gd name="connsiteX2" fmla="*/ 1122052 w 6732309"/>
                  <a:gd name="connsiteY2" fmla="*/ 0 h 3231654"/>
                  <a:gd name="connsiteX3" fmla="*/ 1548431 w 6732309"/>
                  <a:gd name="connsiteY3" fmla="*/ 0 h 3231654"/>
                  <a:gd name="connsiteX4" fmla="*/ 2109457 w 6732309"/>
                  <a:gd name="connsiteY4" fmla="*/ 0 h 3231654"/>
                  <a:gd name="connsiteX5" fmla="*/ 2737806 w 6732309"/>
                  <a:gd name="connsiteY5" fmla="*/ 0 h 3231654"/>
                  <a:gd name="connsiteX6" fmla="*/ 3096862 w 6732309"/>
                  <a:gd name="connsiteY6" fmla="*/ 0 h 3231654"/>
                  <a:gd name="connsiteX7" fmla="*/ 3455919 w 6732309"/>
                  <a:gd name="connsiteY7" fmla="*/ 0 h 3231654"/>
                  <a:gd name="connsiteX8" fmla="*/ 4151591 w 6732309"/>
                  <a:gd name="connsiteY8" fmla="*/ 0 h 3231654"/>
                  <a:gd name="connsiteX9" fmla="*/ 4712616 w 6732309"/>
                  <a:gd name="connsiteY9" fmla="*/ 0 h 3231654"/>
                  <a:gd name="connsiteX10" fmla="*/ 5071673 w 6732309"/>
                  <a:gd name="connsiteY10" fmla="*/ 0 h 3231654"/>
                  <a:gd name="connsiteX11" fmla="*/ 5632699 w 6732309"/>
                  <a:gd name="connsiteY11" fmla="*/ 0 h 3231654"/>
                  <a:gd name="connsiteX12" fmla="*/ 6732309 w 6732309"/>
                  <a:gd name="connsiteY12" fmla="*/ 0 h 3231654"/>
                  <a:gd name="connsiteX13" fmla="*/ 6732309 w 6732309"/>
                  <a:gd name="connsiteY13" fmla="*/ 506292 h 3231654"/>
                  <a:gd name="connsiteX14" fmla="*/ 6732309 w 6732309"/>
                  <a:gd name="connsiteY14" fmla="*/ 1044901 h 3231654"/>
                  <a:gd name="connsiteX15" fmla="*/ 6732309 w 6732309"/>
                  <a:gd name="connsiteY15" fmla="*/ 1486561 h 3231654"/>
                  <a:gd name="connsiteX16" fmla="*/ 6732309 w 6732309"/>
                  <a:gd name="connsiteY16" fmla="*/ 2089803 h 3231654"/>
                  <a:gd name="connsiteX17" fmla="*/ 6732309 w 6732309"/>
                  <a:gd name="connsiteY17" fmla="*/ 2628412 h 3231654"/>
                  <a:gd name="connsiteX18" fmla="*/ 6732309 w 6732309"/>
                  <a:gd name="connsiteY18" fmla="*/ 3231654 h 3231654"/>
                  <a:gd name="connsiteX19" fmla="*/ 6238606 w 6732309"/>
                  <a:gd name="connsiteY19" fmla="*/ 3231654 h 3231654"/>
                  <a:gd name="connsiteX20" fmla="*/ 5812227 w 6732309"/>
                  <a:gd name="connsiteY20" fmla="*/ 3231654 h 3231654"/>
                  <a:gd name="connsiteX21" fmla="*/ 5116555 w 6732309"/>
                  <a:gd name="connsiteY21" fmla="*/ 3231654 h 3231654"/>
                  <a:gd name="connsiteX22" fmla="*/ 4555529 w 6732309"/>
                  <a:gd name="connsiteY22" fmla="*/ 3231654 h 3231654"/>
                  <a:gd name="connsiteX23" fmla="*/ 4196473 w 6732309"/>
                  <a:gd name="connsiteY23" fmla="*/ 3231654 h 3231654"/>
                  <a:gd name="connsiteX24" fmla="*/ 3635447 w 6732309"/>
                  <a:gd name="connsiteY24" fmla="*/ 3231654 h 3231654"/>
                  <a:gd name="connsiteX25" fmla="*/ 3141744 w 6732309"/>
                  <a:gd name="connsiteY25" fmla="*/ 3231654 h 3231654"/>
                  <a:gd name="connsiteX26" fmla="*/ 2648042 w 6732309"/>
                  <a:gd name="connsiteY26" fmla="*/ 3231654 h 3231654"/>
                  <a:gd name="connsiteX27" fmla="*/ 2154339 w 6732309"/>
                  <a:gd name="connsiteY27" fmla="*/ 3231654 h 3231654"/>
                  <a:gd name="connsiteX28" fmla="*/ 1660636 w 6732309"/>
                  <a:gd name="connsiteY28" fmla="*/ 3231654 h 3231654"/>
                  <a:gd name="connsiteX29" fmla="*/ 1032287 w 6732309"/>
                  <a:gd name="connsiteY29" fmla="*/ 3231654 h 3231654"/>
                  <a:gd name="connsiteX30" fmla="*/ 0 w 6732309"/>
                  <a:gd name="connsiteY30" fmla="*/ 3231654 h 3231654"/>
                  <a:gd name="connsiteX31" fmla="*/ 0 w 6732309"/>
                  <a:gd name="connsiteY31" fmla="*/ 2789995 h 3231654"/>
                  <a:gd name="connsiteX32" fmla="*/ 0 w 6732309"/>
                  <a:gd name="connsiteY32" fmla="*/ 2283702 h 3231654"/>
                  <a:gd name="connsiteX33" fmla="*/ 0 w 6732309"/>
                  <a:gd name="connsiteY33" fmla="*/ 1712777 h 3231654"/>
                  <a:gd name="connsiteX34" fmla="*/ 0 w 6732309"/>
                  <a:gd name="connsiteY34" fmla="*/ 1109535 h 3231654"/>
                  <a:gd name="connsiteX35" fmla="*/ 0 w 6732309"/>
                  <a:gd name="connsiteY35" fmla="*/ 667875 h 3231654"/>
                  <a:gd name="connsiteX36" fmla="*/ 0 w 6732309"/>
                  <a:gd name="connsiteY36" fmla="*/ 0 h 323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32309" h="3231654" fill="none" extrusionOk="0">
                    <a:moveTo>
                      <a:pt x="0" y="0"/>
                    </a:moveTo>
                    <a:cubicBezTo>
                      <a:pt x="221445" y="-2847"/>
                      <a:pt x="265784" y="45381"/>
                      <a:pt x="493703" y="0"/>
                    </a:cubicBezTo>
                    <a:cubicBezTo>
                      <a:pt x="721622" y="-45381"/>
                      <a:pt x="959343" y="68922"/>
                      <a:pt x="1122052" y="0"/>
                    </a:cubicBezTo>
                    <a:cubicBezTo>
                      <a:pt x="1284761" y="-68922"/>
                      <a:pt x="1403589" y="48265"/>
                      <a:pt x="1548431" y="0"/>
                    </a:cubicBezTo>
                    <a:cubicBezTo>
                      <a:pt x="1693273" y="-48265"/>
                      <a:pt x="1928034" y="47250"/>
                      <a:pt x="2109457" y="0"/>
                    </a:cubicBezTo>
                    <a:cubicBezTo>
                      <a:pt x="2290880" y="-47250"/>
                      <a:pt x="2576922" y="2377"/>
                      <a:pt x="2737806" y="0"/>
                    </a:cubicBezTo>
                    <a:cubicBezTo>
                      <a:pt x="2898690" y="-2377"/>
                      <a:pt x="2988064" y="30946"/>
                      <a:pt x="3096862" y="0"/>
                    </a:cubicBezTo>
                    <a:cubicBezTo>
                      <a:pt x="3205660" y="-30946"/>
                      <a:pt x="3370285" y="24121"/>
                      <a:pt x="3455919" y="0"/>
                    </a:cubicBezTo>
                    <a:cubicBezTo>
                      <a:pt x="3541553" y="-24121"/>
                      <a:pt x="3941481" y="75623"/>
                      <a:pt x="4151591" y="0"/>
                    </a:cubicBezTo>
                    <a:cubicBezTo>
                      <a:pt x="4361701" y="-75623"/>
                      <a:pt x="4545654" y="4907"/>
                      <a:pt x="4712616" y="0"/>
                    </a:cubicBezTo>
                    <a:cubicBezTo>
                      <a:pt x="4879578" y="-4907"/>
                      <a:pt x="4964695" y="3688"/>
                      <a:pt x="5071673" y="0"/>
                    </a:cubicBezTo>
                    <a:cubicBezTo>
                      <a:pt x="5178651" y="-3688"/>
                      <a:pt x="5468548" y="62952"/>
                      <a:pt x="5632699" y="0"/>
                    </a:cubicBezTo>
                    <a:cubicBezTo>
                      <a:pt x="5796850" y="-62952"/>
                      <a:pt x="6373119" y="34868"/>
                      <a:pt x="6732309" y="0"/>
                    </a:cubicBezTo>
                    <a:cubicBezTo>
                      <a:pt x="6789131" y="161338"/>
                      <a:pt x="6687134" y="367257"/>
                      <a:pt x="6732309" y="506292"/>
                    </a:cubicBezTo>
                    <a:cubicBezTo>
                      <a:pt x="6777484" y="645327"/>
                      <a:pt x="6703653" y="866246"/>
                      <a:pt x="6732309" y="1044901"/>
                    </a:cubicBezTo>
                    <a:cubicBezTo>
                      <a:pt x="6760965" y="1223556"/>
                      <a:pt x="6711582" y="1359283"/>
                      <a:pt x="6732309" y="1486561"/>
                    </a:cubicBezTo>
                    <a:cubicBezTo>
                      <a:pt x="6753036" y="1613839"/>
                      <a:pt x="6717564" y="1930843"/>
                      <a:pt x="6732309" y="2089803"/>
                    </a:cubicBezTo>
                    <a:cubicBezTo>
                      <a:pt x="6747054" y="2248763"/>
                      <a:pt x="6700992" y="2446010"/>
                      <a:pt x="6732309" y="2628412"/>
                    </a:cubicBezTo>
                    <a:cubicBezTo>
                      <a:pt x="6763626" y="2810814"/>
                      <a:pt x="6698463" y="3032434"/>
                      <a:pt x="6732309" y="3231654"/>
                    </a:cubicBezTo>
                    <a:cubicBezTo>
                      <a:pt x="6614965" y="3287235"/>
                      <a:pt x="6435790" y="3191191"/>
                      <a:pt x="6238606" y="3231654"/>
                    </a:cubicBezTo>
                    <a:cubicBezTo>
                      <a:pt x="6041422" y="3272117"/>
                      <a:pt x="5997152" y="3186497"/>
                      <a:pt x="5812227" y="3231654"/>
                    </a:cubicBezTo>
                    <a:cubicBezTo>
                      <a:pt x="5627302" y="3276811"/>
                      <a:pt x="5352567" y="3161049"/>
                      <a:pt x="5116555" y="3231654"/>
                    </a:cubicBezTo>
                    <a:cubicBezTo>
                      <a:pt x="4880543" y="3302259"/>
                      <a:pt x="4783809" y="3207852"/>
                      <a:pt x="4555529" y="3231654"/>
                    </a:cubicBezTo>
                    <a:cubicBezTo>
                      <a:pt x="4327249" y="3255456"/>
                      <a:pt x="4334489" y="3212616"/>
                      <a:pt x="4196473" y="3231654"/>
                    </a:cubicBezTo>
                    <a:cubicBezTo>
                      <a:pt x="4058457" y="3250692"/>
                      <a:pt x="3765690" y="3167625"/>
                      <a:pt x="3635447" y="3231654"/>
                    </a:cubicBezTo>
                    <a:cubicBezTo>
                      <a:pt x="3505204" y="3295683"/>
                      <a:pt x="3363796" y="3198076"/>
                      <a:pt x="3141744" y="3231654"/>
                    </a:cubicBezTo>
                    <a:cubicBezTo>
                      <a:pt x="2919692" y="3265232"/>
                      <a:pt x="2773179" y="3196302"/>
                      <a:pt x="2648042" y="3231654"/>
                    </a:cubicBezTo>
                    <a:cubicBezTo>
                      <a:pt x="2522905" y="3267006"/>
                      <a:pt x="2261783" y="3211101"/>
                      <a:pt x="2154339" y="3231654"/>
                    </a:cubicBezTo>
                    <a:cubicBezTo>
                      <a:pt x="2046895" y="3252207"/>
                      <a:pt x="1900312" y="3224832"/>
                      <a:pt x="1660636" y="3231654"/>
                    </a:cubicBezTo>
                    <a:cubicBezTo>
                      <a:pt x="1420960" y="3238476"/>
                      <a:pt x="1307318" y="3175407"/>
                      <a:pt x="1032287" y="3231654"/>
                    </a:cubicBezTo>
                    <a:cubicBezTo>
                      <a:pt x="757256" y="3287901"/>
                      <a:pt x="374083" y="3120432"/>
                      <a:pt x="0" y="3231654"/>
                    </a:cubicBezTo>
                    <a:cubicBezTo>
                      <a:pt x="-40821" y="3123080"/>
                      <a:pt x="45573" y="2943965"/>
                      <a:pt x="0" y="2789995"/>
                    </a:cubicBezTo>
                    <a:cubicBezTo>
                      <a:pt x="-45573" y="2636025"/>
                      <a:pt x="6419" y="2429339"/>
                      <a:pt x="0" y="2283702"/>
                    </a:cubicBezTo>
                    <a:cubicBezTo>
                      <a:pt x="-6419" y="2138065"/>
                      <a:pt x="20001" y="1935445"/>
                      <a:pt x="0" y="1712777"/>
                    </a:cubicBezTo>
                    <a:cubicBezTo>
                      <a:pt x="-20001" y="1490109"/>
                      <a:pt x="6240" y="1279483"/>
                      <a:pt x="0" y="1109535"/>
                    </a:cubicBezTo>
                    <a:cubicBezTo>
                      <a:pt x="-6240" y="939587"/>
                      <a:pt x="8937" y="794849"/>
                      <a:pt x="0" y="667875"/>
                    </a:cubicBezTo>
                    <a:cubicBezTo>
                      <a:pt x="-8937" y="540901"/>
                      <a:pt x="29938" y="141750"/>
                      <a:pt x="0" y="0"/>
                    </a:cubicBezTo>
                    <a:close/>
                  </a:path>
                  <a:path w="6732309" h="3231654" stroke="0" extrusionOk="0">
                    <a:moveTo>
                      <a:pt x="0" y="0"/>
                    </a:moveTo>
                    <a:cubicBezTo>
                      <a:pt x="152740" y="-47772"/>
                      <a:pt x="322244" y="47886"/>
                      <a:pt x="493703" y="0"/>
                    </a:cubicBezTo>
                    <a:cubicBezTo>
                      <a:pt x="665162" y="-47886"/>
                      <a:pt x="702347" y="38132"/>
                      <a:pt x="852759" y="0"/>
                    </a:cubicBezTo>
                    <a:cubicBezTo>
                      <a:pt x="1003171" y="-38132"/>
                      <a:pt x="1291127" y="53234"/>
                      <a:pt x="1548431" y="0"/>
                    </a:cubicBezTo>
                    <a:cubicBezTo>
                      <a:pt x="1805735" y="-53234"/>
                      <a:pt x="1829637" y="25828"/>
                      <a:pt x="2042134" y="0"/>
                    </a:cubicBezTo>
                    <a:cubicBezTo>
                      <a:pt x="2254631" y="-25828"/>
                      <a:pt x="2437023" y="44405"/>
                      <a:pt x="2535836" y="0"/>
                    </a:cubicBezTo>
                    <a:cubicBezTo>
                      <a:pt x="2634649" y="-44405"/>
                      <a:pt x="3074416" y="56107"/>
                      <a:pt x="3231508" y="0"/>
                    </a:cubicBezTo>
                    <a:cubicBezTo>
                      <a:pt x="3388600" y="-56107"/>
                      <a:pt x="3471099" y="24958"/>
                      <a:pt x="3657888" y="0"/>
                    </a:cubicBezTo>
                    <a:cubicBezTo>
                      <a:pt x="3844677" y="-24958"/>
                      <a:pt x="4199985" y="45866"/>
                      <a:pt x="4353560" y="0"/>
                    </a:cubicBezTo>
                    <a:cubicBezTo>
                      <a:pt x="4507135" y="-45866"/>
                      <a:pt x="4794453" y="32141"/>
                      <a:pt x="5049232" y="0"/>
                    </a:cubicBezTo>
                    <a:cubicBezTo>
                      <a:pt x="5304011" y="-32141"/>
                      <a:pt x="5375087" y="35168"/>
                      <a:pt x="5610258" y="0"/>
                    </a:cubicBezTo>
                    <a:cubicBezTo>
                      <a:pt x="5845429" y="-35168"/>
                      <a:pt x="6493334" y="124616"/>
                      <a:pt x="6732309" y="0"/>
                    </a:cubicBezTo>
                    <a:cubicBezTo>
                      <a:pt x="6736616" y="151376"/>
                      <a:pt x="6707901" y="291079"/>
                      <a:pt x="6732309" y="506292"/>
                    </a:cubicBezTo>
                    <a:cubicBezTo>
                      <a:pt x="6756717" y="721505"/>
                      <a:pt x="6730490" y="729223"/>
                      <a:pt x="6732309" y="947952"/>
                    </a:cubicBezTo>
                    <a:cubicBezTo>
                      <a:pt x="6734128" y="1166681"/>
                      <a:pt x="6693106" y="1323922"/>
                      <a:pt x="6732309" y="1486561"/>
                    </a:cubicBezTo>
                    <a:cubicBezTo>
                      <a:pt x="6771512" y="1649200"/>
                      <a:pt x="6679144" y="1777671"/>
                      <a:pt x="6732309" y="2025170"/>
                    </a:cubicBezTo>
                    <a:cubicBezTo>
                      <a:pt x="6785474" y="2272669"/>
                      <a:pt x="6674236" y="2359972"/>
                      <a:pt x="6732309" y="2563779"/>
                    </a:cubicBezTo>
                    <a:cubicBezTo>
                      <a:pt x="6790382" y="2767586"/>
                      <a:pt x="6663775" y="3086443"/>
                      <a:pt x="6732309" y="3231654"/>
                    </a:cubicBezTo>
                    <a:cubicBezTo>
                      <a:pt x="6557459" y="3242206"/>
                      <a:pt x="6322003" y="3184503"/>
                      <a:pt x="6103960" y="3231654"/>
                    </a:cubicBezTo>
                    <a:cubicBezTo>
                      <a:pt x="5885917" y="3278805"/>
                      <a:pt x="5835634" y="3196760"/>
                      <a:pt x="5744904" y="3231654"/>
                    </a:cubicBezTo>
                    <a:cubicBezTo>
                      <a:pt x="5654174" y="3266548"/>
                      <a:pt x="5486330" y="3190597"/>
                      <a:pt x="5318524" y="3231654"/>
                    </a:cubicBezTo>
                    <a:cubicBezTo>
                      <a:pt x="5150718" y="3272711"/>
                      <a:pt x="4831336" y="3225003"/>
                      <a:pt x="4622852" y="3231654"/>
                    </a:cubicBezTo>
                    <a:cubicBezTo>
                      <a:pt x="4414368" y="3238305"/>
                      <a:pt x="4227478" y="3229160"/>
                      <a:pt x="4061826" y="3231654"/>
                    </a:cubicBezTo>
                    <a:cubicBezTo>
                      <a:pt x="3896174" y="3234148"/>
                      <a:pt x="3776974" y="3188374"/>
                      <a:pt x="3635447" y="3231654"/>
                    </a:cubicBezTo>
                    <a:cubicBezTo>
                      <a:pt x="3493920" y="3274934"/>
                      <a:pt x="3191044" y="3201068"/>
                      <a:pt x="3074421" y="3231654"/>
                    </a:cubicBezTo>
                    <a:cubicBezTo>
                      <a:pt x="2957798" y="3262240"/>
                      <a:pt x="2894168" y="3217618"/>
                      <a:pt x="2715365" y="3231654"/>
                    </a:cubicBezTo>
                    <a:cubicBezTo>
                      <a:pt x="2536562" y="3245690"/>
                      <a:pt x="2465856" y="3188731"/>
                      <a:pt x="2356308" y="3231654"/>
                    </a:cubicBezTo>
                    <a:cubicBezTo>
                      <a:pt x="2246760" y="3274577"/>
                      <a:pt x="2000114" y="3202299"/>
                      <a:pt x="1795282" y="3231654"/>
                    </a:cubicBezTo>
                    <a:cubicBezTo>
                      <a:pt x="1590450" y="3261009"/>
                      <a:pt x="1504766" y="3227764"/>
                      <a:pt x="1368903" y="3231654"/>
                    </a:cubicBezTo>
                    <a:cubicBezTo>
                      <a:pt x="1233040" y="3235544"/>
                      <a:pt x="994133" y="3222230"/>
                      <a:pt x="740554" y="3231654"/>
                    </a:cubicBezTo>
                    <a:cubicBezTo>
                      <a:pt x="486975" y="3241078"/>
                      <a:pt x="242320" y="3163201"/>
                      <a:pt x="0" y="3231654"/>
                    </a:cubicBezTo>
                    <a:cubicBezTo>
                      <a:pt x="-42684" y="3068867"/>
                      <a:pt x="31515" y="2790937"/>
                      <a:pt x="0" y="2660728"/>
                    </a:cubicBezTo>
                    <a:cubicBezTo>
                      <a:pt x="-31515" y="2530519"/>
                      <a:pt x="50293" y="2249299"/>
                      <a:pt x="0" y="2089803"/>
                    </a:cubicBezTo>
                    <a:cubicBezTo>
                      <a:pt x="-50293" y="1930307"/>
                      <a:pt x="51385" y="1837112"/>
                      <a:pt x="0" y="1615827"/>
                    </a:cubicBezTo>
                    <a:cubicBezTo>
                      <a:pt x="-51385" y="1394542"/>
                      <a:pt x="62479" y="1177370"/>
                      <a:pt x="0" y="1044901"/>
                    </a:cubicBezTo>
                    <a:cubicBezTo>
                      <a:pt x="-62479" y="912432"/>
                      <a:pt x="101115" y="415693"/>
                      <a:pt x="0" y="0"/>
                    </a:cubicBezTo>
                    <a:close/>
                  </a:path>
                </a:pathLst>
              </a:custGeom>
              <a:gradFill flip="none" rotWithShape="1">
                <a:gsLst>
                  <a:gs pos="0">
                    <a:srgbClr val="A482E5">
                      <a:shade val="30000"/>
                      <a:satMod val="115000"/>
                    </a:srgbClr>
                  </a:gs>
                  <a:gs pos="50000">
                    <a:srgbClr val="A482E5">
                      <a:shade val="67500"/>
                      <a:satMod val="115000"/>
                    </a:srgbClr>
                  </a:gs>
                  <a:gs pos="100000">
                    <a:srgbClr val="C17FEC"/>
                  </a:gs>
                </a:gsLst>
                <a:path path="circle">
                  <a:fillToRect l="50000" t="50000" r="50000" b="50000"/>
                </a:path>
                <a:tileRect/>
              </a:gradFill>
              <a:ln>
                <a:solidFill>
                  <a:srgbClr val="8D45F3"/>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sz="2400" b="1" dirty="0">
                    <a:latin typeface="Futura Medium" panose="020B0602020204020303" pitchFamily="34" charset="-79"/>
                    <a:cs typeface="Futura Medium" panose="020B0602020204020303" pitchFamily="34" charset="-79"/>
                  </a:rPr>
                  <a:t>Introduction – The Green Light for GW theory</a:t>
                </a:r>
              </a:p>
              <a:p>
                <a:endParaRPr lang="en-US" dirty="0">
                  <a:latin typeface="Futura Medium" panose="020B0602020204020303" pitchFamily="34" charset="-79"/>
                  <a:cs typeface="Futura Medium" panose="020B0602020204020303" pitchFamily="34" charset="-79"/>
                </a:endParaRPr>
              </a:p>
              <a:p>
                <a:pPr marL="285750" indent="-285750">
                  <a:buFont typeface="Wingdings" pitchFamily="2" charset="2"/>
                  <a:buChar char="v"/>
                </a:pPr>
                <a:r>
                  <a:rPr lang="en-US" dirty="0">
                    <a:latin typeface="Futura Medium" panose="020B0602020204020303" pitchFamily="34" charset="-79"/>
                    <a:cs typeface="Futura Medium" panose="020B0602020204020303" pitchFamily="34" charset="-79"/>
                  </a:rPr>
                  <a:t>In their co-published paper presented at the Chapel Hill International Conference on Gravitation in January of 1957, Einstein and Rosen provide the rigorous solution for </a:t>
                </a:r>
                <a:r>
                  <a:rPr lang="en-US" u="sng" dirty="0">
                    <a:solidFill>
                      <a:srgbClr val="002060"/>
                    </a:solidFill>
                    <a:latin typeface="Futura Medium" panose="020B0602020204020303" pitchFamily="34" charset="-79"/>
                    <a:cs typeface="Futura Medium" panose="020B0602020204020303" pitchFamily="34" charset="-79"/>
                  </a:rPr>
                  <a:t>cylindrical gravitational waves </a:t>
                </a:r>
                <a:r>
                  <a:rPr lang="en-US" dirty="0">
                    <a:solidFill>
                      <a:schemeClr val="bg1"/>
                    </a:solidFill>
                    <a:latin typeface="Futura Medium" panose="020B0602020204020303" pitchFamily="34" charset="-79"/>
                    <a:cs typeface="Futura Medium" panose="020B0602020204020303" pitchFamily="34" charset="-79"/>
                  </a:rPr>
                  <a:t>[1]</a:t>
                </a:r>
                <a:r>
                  <a:rPr lang="en-US" dirty="0">
                    <a:latin typeface="Futura Medium" panose="020B0602020204020303" pitchFamily="34" charset="-79"/>
                    <a:cs typeface="Futura Medium" panose="020B0602020204020303" pitchFamily="34" charset="-79"/>
                  </a:rPr>
                  <a:t>.</a:t>
                </a:r>
              </a:p>
              <a:p>
                <a:endParaRPr lang="en-US" dirty="0">
                  <a:latin typeface="Futura Medium" panose="020B0602020204020303" pitchFamily="34" charset="-79"/>
                  <a:cs typeface="Futura Medium" panose="020B0602020204020303" pitchFamily="34" charset="-79"/>
                </a:endParaRPr>
              </a:p>
              <a:p>
                <a:pPr marL="285750" indent="-285750">
                  <a:buFont typeface="Wingdings" pitchFamily="2" charset="2"/>
                  <a:buChar char="v"/>
                </a:pPr>
                <a:r>
                  <a:rPr lang="en-US" dirty="0">
                    <a:latin typeface="Futura Medium" panose="020B0602020204020303" pitchFamily="34" charset="-79"/>
                    <a:cs typeface="Futura Medium" panose="020B0602020204020303" pitchFamily="34" charset="-79"/>
                  </a:rPr>
                  <a:t>Like EM waves, gravitational waves carry </a:t>
                </a:r>
                <a:r>
                  <a:rPr lang="en-US" u="sng" dirty="0">
                    <a:solidFill>
                      <a:srgbClr val="002060"/>
                    </a:solidFill>
                    <a:latin typeface="Futura Medium" panose="020B0602020204020303" pitchFamily="34" charset="-79"/>
                    <a:cs typeface="Futura Medium" panose="020B0602020204020303" pitchFamily="34" charset="-79"/>
                  </a:rPr>
                  <a:t>energy and momentum</a:t>
                </a:r>
                <a:r>
                  <a:rPr lang="en-US" dirty="0">
                    <a:latin typeface="Futura Medium" panose="020B0602020204020303" pitchFamily="34" charset="-79"/>
                    <a:cs typeface="Futura Medium" panose="020B0602020204020303" pitchFamily="34" charset="-79"/>
                  </a:rPr>
                  <a:t>, travel at the speed of light, and can be accurately represented by classical wave characteristics such as </a:t>
                </a:r>
                <a14:m>
                  <m:oMath xmlns:m="http://schemas.openxmlformats.org/officeDocument/2006/math">
                    <m:r>
                      <a:rPr lang="en-US" i="1" smtClean="0">
                        <a:latin typeface="Cambria Math" panose="02040503050406030204" pitchFamily="18" charset="0"/>
                        <a:ea typeface="Cambria Math" panose="02040503050406030204" pitchFamily="18" charset="0"/>
                        <a:cs typeface="Futura Medium" panose="020B0602020204020303" pitchFamily="34" charset="-79"/>
                      </a:rPr>
                      <m:t>𝜆</m:t>
                    </m:r>
                    <m:r>
                      <a:rPr lang="en-CA" b="0" i="1" smtClean="0">
                        <a:latin typeface="Cambria Math" panose="02040503050406030204" pitchFamily="18" charset="0"/>
                        <a:ea typeface="Cambria Math" panose="02040503050406030204" pitchFamily="18" charset="0"/>
                        <a:cs typeface="Futura Medium" panose="020B0602020204020303" pitchFamily="34" charset="-79"/>
                      </a:rPr>
                      <m:t> </m:t>
                    </m:r>
                  </m:oMath>
                </a14:m>
                <a:r>
                  <a:rPr lang="en-US" dirty="0">
                    <a:latin typeface="Futura Medium" panose="020B0602020204020303" pitchFamily="34" charset="-79"/>
                    <a:cs typeface="Futura Medium" panose="020B0602020204020303" pitchFamily="34" charset="-79"/>
                  </a:rPr>
                  <a:t>and </a:t>
                </a:r>
                <a14:m>
                  <m:oMath xmlns:m="http://schemas.openxmlformats.org/officeDocument/2006/math">
                    <m:r>
                      <a:rPr lang="en-US" i="1" smtClean="0">
                        <a:latin typeface="Cambria Math" panose="02040503050406030204" pitchFamily="18" charset="0"/>
                        <a:ea typeface="Cambria Math" panose="02040503050406030204" pitchFamily="18" charset="0"/>
                        <a:cs typeface="Futura Medium" panose="020B0602020204020303" pitchFamily="34" charset="-79"/>
                      </a:rPr>
                      <m:t>𝜈</m:t>
                    </m:r>
                  </m:oMath>
                </a14:m>
                <a:r>
                  <a:rPr lang="en-US" dirty="0">
                    <a:latin typeface="Futura Medium" panose="020B0602020204020303" pitchFamily="34" charset="-79"/>
                    <a:cs typeface="Futura Medium" panose="020B0602020204020303" pitchFamily="34" charset="-79"/>
                  </a:rPr>
                  <a:t>.</a:t>
                </a:r>
              </a:p>
            </p:txBody>
          </p:sp>
        </mc:Choice>
        <mc:Fallback>
          <p:sp>
            <p:nvSpPr>
              <p:cNvPr id="7" name="TextBox 6">
                <a:extLst>
                  <a:ext uri="{FF2B5EF4-FFF2-40B4-BE49-F238E27FC236}">
                    <a16:creationId xmlns:a16="http://schemas.microsoft.com/office/drawing/2014/main" id="{D008B843-F10C-0342-98F0-D0B81212CBFE}"/>
                  </a:ext>
                </a:extLst>
              </p:cNvPr>
              <p:cNvSpPr txBox="1">
                <a:spLocks noRot="1" noChangeAspect="1" noMove="1" noResize="1" noEditPoints="1" noAdjustHandles="1" noChangeArrowheads="1" noChangeShapeType="1" noTextEdit="1"/>
              </p:cNvSpPr>
              <p:nvPr/>
            </p:nvSpPr>
            <p:spPr>
              <a:xfrm>
                <a:off x="214901" y="490654"/>
                <a:ext cx="6732309" cy="3231654"/>
              </a:xfrm>
              <a:prstGeom prst="rect">
                <a:avLst/>
              </a:prstGeom>
              <a:blipFill>
                <a:blip r:embed="rId4"/>
                <a:stretch>
                  <a:fillRect l="-1124" t="-769" r="-749" b="-385"/>
                </a:stretch>
              </a:blipFill>
              <a:ln>
                <a:solidFill>
                  <a:srgbClr val="8D45F3"/>
                </a:solidFill>
                <a:extLst>
                  <a:ext uri="{C807C97D-BFC1-408E-A445-0C87EB9F89A2}">
                    <ask:lineSketchStyleProps xmlns:ask="http://schemas.microsoft.com/office/drawing/2018/sketchyshapes" sd="1219033472">
                      <a:custGeom>
                        <a:avLst/>
                        <a:gdLst>
                          <a:gd name="connsiteX0" fmla="*/ 0 w 6732309"/>
                          <a:gd name="connsiteY0" fmla="*/ 0 h 3231654"/>
                          <a:gd name="connsiteX1" fmla="*/ 493703 w 6732309"/>
                          <a:gd name="connsiteY1" fmla="*/ 0 h 3231654"/>
                          <a:gd name="connsiteX2" fmla="*/ 1122052 w 6732309"/>
                          <a:gd name="connsiteY2" fmla="*/ 0 h 3231654"/>
                          <a:gd name="connsiteX3" fmla="*/ 1548431 w 6732309"/>
                          <a:gd name="connsiteY3" fmla="*/ 0 h 3231654"/>
                          <a:gd name="connsiteX4" fmla="*/ 2109457 w 6732309"/>
                          <a:gd name="connsiteY4" fmla="*/ 0 h 3231654"/>
                          <a:gd name="connsiteX5" fmla="*/ 2737806 w 6732309"/>
                          <a:gd name="connsiteY5" fmla="*/ 0 h 3231654"/>
                          <a:gd name="connsiteX6" fmla="*/ 3096862 w 6732309"/>
                          <a:gd name="connsiteY6" fmla="*/ 0 h 3231654"/>
                          <a:gd name="connsiteX7" fmla="*/ 3455919 w 6732309"/>
                          <a:gd name="connsiteY7" fmla="*/ 0 h 3231654"/>
                          <a:gd name="connsiteX8" fmla="*/ 4151591 w 6732309"/>
                          <a:gd name="connsiteY8" fmla="*/ 0 h 3231654"/>
                          <a:gd name="connsiteX9" fmla="*/ 4712616 w 6732309"/>
                          <a:gd name="connsiteY9" fmla="*/ 0 h 3231654"/>
                          <a:gd name="connsiteX10" fmla="*/ 5071673 w 6732309"/>
                          <a:gd name="connsiteY10" fmla="*/ 0 h 3231654"/>
                          <a:gd name="connsiteX11" fmla="*/ 5632699 w 6732309"/>
                          <a:gd name="connsiteY11" fmla="*/ 0 h 3231654"/>
                          <a:gd name="connsiteX12" fmla="*/ 6732309 w 6732309"/>
                          <a:gd name="connsiteY12" fmla="*/ 0 h 3231654"/>
                          <a:gd name="connsiteX13" fmla="*/ 6732309 w 6732309"/>
                          <a:gd name="connsiteY13" fmla="*/ 506292 h 3231654"/>
                          <a:gd name="connsiteX14" fmla="*/ 6732309 w 6732309"/>
                          <a:gd name="connsiteY14" fmla="*/ 1044901 h 3231654"/>
                          <a:gd name="connsiteX15" fmla="*/ 6732309 w 6732309"/>
                          <a:gd name="connsiteY15" fmla="*/ 1486561 h 3231654"/>
                          <a:gd name="connsiteX16" fmla="*/ 6732309 w 6732309"/>
                          <a:gd name="connsiteY16" fmla="*/ 2089803 h 3231654"/>
                          <a:gd name="connsiteX17" fmla="*/ 6732309 w 6732309"/>
                          <a:gd name="connsiteY17" fmla="*/ 2628412 h 3231654"/>
                          <a:gd name="connsiteX18" fmla="*/ 6732309 w 6732309"/>
                          <a:gd name="connsiteY18" fmla="*/ 3231654 h 3231654"/>
                          <a:gd name="connsiteX19" fmla="*/ 6238606 w 6732309"/>
                          <a:gd name="connsiteY19" fmla="*/ 3231654 h 3231654"/>
                          <a:gd name="connsiteX20" fmla="*/ 5812227 w 6732309"/>
                          <a:gd name="connsiteY20" fmla="*/ 3231654 h 3231654"/>
                          <a:gd name="connsiteX21" fmla="*/ 5116555 w 6732309"/>
                          <a:gd name="connsiteY21" fmla="*/ 3231654 h 3231654"/>
                          <a:gd name="connsiteX22" fmla="*/ 4555529 w 6732309"/>
                          <a:gd name="connsiteY22" fmla="*/ 3231654 h 3231654"/>
                          <a:gd name="connsiteX23" fmla="*/ 4196473 w 6732309"/>
                          <a:gd name="connsiteY23" fmla="*/ 3231654 h 3231654"/>
                          <a:gd name="connsiteX24" fmla="*/ 3635447 w 6732309"/>
                          <a:gd name="connsiteY24" fmla="*/ 3231654 h 3231654"/>
                          <a:gd name="connsiteX25" fmla="*/ 3141744 w 6732309"/>
                          <a:gd name="connsiteY25" fmla="*/ 3231654 h 3231654"/>
                          <a:gd name="connsiteX26" fmla="*/ 2648042 w 6732309"/>
                          <a:gd name="connsiteY26" fmla="*/ 3231654 h 3231654"/>
                          <a:gd name="connsiteX27" fmla="*/ 2154339 w 6732309"/>
                          <a:gd name="connsiteY27" fmla="*/ 3231654 h 3231654"/>
                          <a:gd name="connsiteX28" fmla="*/ 1660636 w 6732309"/>
                          <a:gd name="connsiteY28" fmla="*/ 3231654 h 3231654"/>
                          <a:gd name="connsiteX29" fmla="*/ 1032287 w 6732309"/>
                          <a:gd name="connsiteY29" fmla="*/ 3231654 h 3231654"/>
                          <a:gd name="connsiteX30" fmla="*/ 0 w 6732309"/>
                          <a:gd name="connsiteY30" fmla="*/ 3231654 h 3231654"/>
                          <a:gd name="connsiteX31" fmla="*/ 0 w 6732309"/>
                          <a:gd name="connsiteY31" fmla="*/ 2789995 h 3231654"/>
                          <a:gd name="connsiteX32" fmla="*/ 0 w 6732309"/>
                          <a:gd name="connsiteY32" fmla="*/ 2283702 h 3231654"/>
                          <a:gd name="connsiteX33" fmla="*/ 0 w 6732309"/>
                          <a:gd name="connsiteY33" fmla="*/ 1712777 h 3231654"/>
                          <a:gd name="connsiteX34" fmla="*/ 0 w 6732309"/>
                          <a:gd name="connsiteY34" fmla="*/ 1109535 h 3231654"/>
                          <a:gd name="connsiteX35" fmla="*/ 0 w 6732309"/>
                          <a:gd name="connsiteY35" fmla="*/ 667875 h 3231654"/>
                          <a:gd name="connsiteX36" fmla="*/ 0 w 6732309"/>
                          <a:gd name="connsiteY36" fmla="*/ 0 h 323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732309" h="3231654" fill="none" extrusionOk="0">
                            <a:moveTo>
                              <a:pt x="0" y="0"/>
                            </a:moveTo>
                            <a:cubicBezTo>
                              <a:pt x="221445" y="-2847"/>
                              <a:pt x="265784" y="45381"/>
                              <a:pt x="493703" y="0"/>
                            </a:cubicBezTo>
                            <a:cubicBezTo>
                              <a:pt x="721622" y="-45381"/>
                              <a:pt x="959343" y="68922"/>
                              <a:pt x="1122052" y="0"/>
                            </a:cubicBezTo>
                            <a:cubicBezTo>
                              <a:pt x="1284761" y="-68922"/>
                              <a:pt x="1403589" y="48265"/>
                              <a:pt x="1548431" y="0"/>
                            </a:cubicBezTo>
                            <a:cubicBezTo>
                              <a:pt x="1693273" y="-48265"/>
                              <a:pt x="1928034" y="47250"/>
                              <a:pt x="2109457" y="0"/>
                            </a:cubicBezTo>
                            <a:cubicBezTo>
                              <a:pt x="2290880" y="-47250"/>
                              <a:pt x="2576922" y="2377"/>
                              <a:pt x="2737806" y="0"/>
                            </a:cubicBezTo>
                            <a:cubicBezTo>
                              <a:pt x="2898690" y="-2377"/>
                              <a:pt x="2988064" y="30946"/>
                              <a:pt x="3096862" y="0"/>
                            </a:cubicBezTo>
                            <a:cubicBezTo>
                              <a:pt x="3205660" y="-30946"/>
                              <a:pt x="3370285" y="24121"/>
                              <a:pt x="3455919" y="0"/>
                            </a:cubicBezTo>
                            <a:cubicBezTo>
                              <a:pt x="3541553" y="-24121"/>
                              <a:pt x="3941481" y="75623"/>
                              <a:pt x="4151591" y="0"/>
                            </a:cubicBezTo>
                            <a:cubicBezTo>
                              <a:pt x="4361701" y="-75623"/>
                              <a:pt x="4545654" y="4907"/>
                              <a:pt x="4712616" y="0"/>
                            </a:cubicBezTo>
                            <a:cubicBezTo>
                              <a:pt x="4879578" y="-4907"/>
                              <a:pt x="4964695" y="3688"/>
                              <a:pt x="5071673" y="0"/>
                            </a:cubicBezTo>
                            <a:cubicBezTo>
                              <a:pt x="5178651" y="-3688"/>
                              <a:pt x="5468548" y="62952"/>
                              <a:pt x="5632699" y="0"/>
                            </a:cubicBezTo>
                            <a:cubicBezTo>
                              <a:pt x="5796850" y="-62952"/>
                              <a:pt x="6373119" y="34868"/>
                              <a:pt x="6732309" y="0"/>
                            </a:cubicBezTo>
                            <a:cubicBezTo>
                              <a:pt x="6789131" y="161338"/>
                              <a:pt x="6687134" y="367257"/>
                              <a:pt x="6732309" y="506292"/>
                            </a:cubicBezTo>
                            <a:cubicBezTo>
                              <a:pt x="6777484" y="645327"/>
                              <a:pt x="6703653" y="866246"/>
                              <a:pt x="6732309" y="1044901"/>
                            </a:cubicBezTo>
                            <a:cubicBezTo>
                              <a:pt x="6760965" y="1223556"/>
                              <a:pt x="6711582" y="1359283"/>
                              <a:pt x="6732309" y="1486561"/>
                            </a:cubicBezTo>
                            <a:cubicBezTo>
                              <a:pt x="6753036" y="1613839"/>
                              <a:pt x="6717564" y="1930843"/>
                              <a:pt x="6732309" y="2089803"/>
                            </a:cubicBezTo>
                            <a:cubicBezTo>
                              <a:pt x="6747054" y="2248763"/>
                              <a:pt x="6700992" y="2446010"/>
                              <a:pt x="6732309" y="2628412"/>
                            </a:cubicBezTo>
                            <a:cubicBezTo>
                              <a:pt x="6763626" y="2810814"/>
                              <a:pt x="6698463" y="3032434"/>
                              <a:pt x="6732309" y="3231654"/>
                            </a:cubicBezTo>
                            <a:cubicBezTo>
                              <a:pt x="6614965" y="3287235"/>
                              <a:pt x="6435790" y="3191191"/>
                              <a:pt x="6238606" y="3231654"/>
                            </a:cubicBezTo>
                            <a:cubicBezTo>
                              <a:pt x="6041422" y="3272117"/>
                              <a:pt x="5997152" y="3186497"/>
                              <a:pt x="5812227" y="3231654"/>
                            </a:cubicBezTo>
                            <a:cubicBezTo>
                              <a:pt x="5627302" y="3276811"/>
                              <a:pt x="5352567" y="3161049"/>
                              <a:pt x="5116555" y="3231654"/>
                            </a:cubicBezTo>
                            <a:cubicBezTo>
                              <a:pt x="4880543" y="3302259"/>
                              <a:pt x="4783809" y="3207852"/>
                              <a:pt x="4555529" y="3231654"/>
                            </a:cubicBezTo>
                            <a:cubicBezTo>
                              <a:pt x="4327249" y="3255456"/>
                              <a:pt x="4334489" y="3212616"/>
                              <a:pt x="4196473" y="3231654"/>
                            </a:cubicBezTo>
                            <a:cubicBezTo>
                              <a:pt x="4058457" y="3250692"/>
                              <a:pt x="3765690" y="3167625"/>
                              <a:pt x="3635447" y="3231654"/>
                            </a:cubicBezTo>
                            <a:cubicBezTo>
                              <a:pt x="3505204" y="3295683"/>
                              <a:pt x="3363796" y="3198076"/>
                              <a:pt x="3141744" y="3231654"/>
                            </a:cubicBezTo>
                            <a:cubicBezTo>
                              <a:pt x="2919692" y="3265232"/>
                              <a:pt x="2773179" y="3196302"/>
                              <a:pt x="2648042" y="3231654"/>
                            </a:cubicBezTo>
                            <a:cubicBezTo>
                              <a:pt x="2522905" y="3267006"/>
                              <a:pt x="2261783" y="3211101"/>
                              <a:pt x="2154339" y="3231654"/>
                            </a:cubicBezTo>
                            <a:cubicBezTo>
                              <a:pt x="2046895" y="3252207"/>
                              <a:pt x="1900312" y="3224832"/>
                              <a:pt x="1660636" y="3231654"/>
                            </a:cubicBezTo>
                            <a:cubicBezTo>
                              <a:pt x="1420960" y="3238476"/>
                              <a:pt x="1307318" y="3175407"/>
                              <a:pt x="1032287" y="3231654"/>
                            </a:cubicBezTo>
                            <a:cubicBezTo>
                              <a:pt x="757256" y="3287901"/>
                              <a:pt x="374083" y="3120432"/>
                              <a:pt x="0" y="3231654"/>
                            </a:cubicBezTo>
                            <a:cubicBezTo>
                              <a:pt x="-40821" y="3123080"/>
                              <a:pt x="45573" y="2943965"/>
                              <a:pt x="0" y="2789995"/>
                            </a:cubicBezTo>
                            <a:cubicBezTo>
                              <a:pt x="-45573" y="2636025"/>
                              <a:pt x="6419" y="2429339"/>
                              <a:pt x="0" y="2283702"/>
                            </a:cubicBezTo>
                            <a:cubicBezTo>
                              <a:pt x="-6419" y="2138065"/>
                              <a:pt x="20001" y="1935445"/>
                              <a:pt x="0" y="1712777"/>
                            </a:cubicBezTo>
                            <a:cubicBezTo>
                              <a:pt x="-20001" y="1490109"/>
                              <a:pt x="6240" y="1279483"/>
                              <a:pt x="0" y="1109535"/>
                            </a:cubicBezTo>
                            <a:cubicBezTo>
                              <a:pt x="-6240" y="939587"/>
                              <a:pt x="8937" y="794849"/>
                              <a:pt x="0" y="667875"/>
                            </a:cubicBezTo>
                            <a:cubicBezTo>
                              <a:pt x="-8937" y="540901"/>
                              <a:pt x="29938" y="141750"/>
                              <a:pt x="0" y="0"/>
                            </a:cubicBezTo>
                            <a:close/>
                          </a:path>
                          <a:path w="6732309" h="3231654" stroke="0" extrusionOk="0">
                            <a:moveTo>
                              <a:pt x="0" y="0"/>
                            </a:moveTo>
                            <a:cubicBezTo>
                              <a:pt x="152740" y="-47772"/>
                              <a:pt x="322244" y="47886"/>
                              <a:pt x="493703" y="0"/>
                            </a:cubicBezTo>
                            <a:cubicBezTo>
                              <a:pt x="665162" y="-47886"/>
                              <a:pt x="702347" y="38132"/>
                              <a:pt x="852759" y="0"/>
                            </a:cubicBezTo>
                            <a:cubicBezTo>
                              <a:pt x="1003171" y="-38132"/>
                              <a:pt x="1291127" y="53234"/>
                              <a:pt x="1548431" y="0"/>
                            </a:cubicBezTo>
                            <a:cubicBezTo>
                              <a:pt x="1805735" y="-53234"/>
                              <a:pt x="1829637" y="25828"/>
                              <a:pt x="2042134" y="0"/>
                            </a:cubicBezTo>
                            <a:cubicBezTo>
                              <a:pt x="2254631" y="-25828"/>
                              <a:pt x="2437023" y="44405"/>
                              <a:pt x="2535836" y="0"/>
                            </a:cubicBezTo>
                            <a:cubicBezTo>
                              <a:pt x="2634649" y="-44405"/>
                              <a:pt x="3074416" y="56107"/>
                              <a:pt x="3231508" y="0"/>
                            </a:cubicBezTo>
                            <a:cubicBezTo>
                              <a:pt x="3388600" y="-56107"/>
                              <a:pt x="3471099" y="24958"/>
                              <a:pt x="3657888" y="0"/>
                            </a:cubicBezTo>
                            <a:cubicBezTo>
                              <a:pt x="3844677" y="-24958"/>
                              <a:pt x="4199985" y="45866"/>
                              <a:pt x="4353560" y="0"/>
                            </a:cubicBezTo>
                            <a:cubicBezTo>
                              <a:pt x="4507135" y="-45866"/>
                              <a:pt x="4794453" y="32141"/>
                              <a:pt x="5049232" y="0"/>
                            </a:cubicBezTo>
                            <a:cubicBezTo>
                              <a:pt x="5304011" y="-32141"/>
                              <a:pt x="5375087" y="35168"/>
                              <a:pt x="5610258" y="0"/>
                            </a:cubicBezTo>
                            <a:cubicBezTo>
                              <a:pt x="5845429" y="-35168"/>
                              <a:pt x="6493334" y="124616"/>
                              <a:pt x="6732309" y="0"/>
                            </a:cubicBezTo>
                            <a:cubicBezTo>
                              <a:pt x="6736616" y="151376"/>
                              <a:pt x="6707901" y="291079"/>
                              <a:pt x="6732309" y="506292"/>
                            </a:cubicBezTo>
                            <a:cubicBezTo>
                              <a:pt x="6756717" y="721505"/>
                              <a:pt x="6730490" y="729223"/>
                              <a:pt x="6732309" y="947952"/>
                            </a:cubicBezTo>
                            <a:cubicBezTo>
                              <a:pt x="6734128" y="1166681"/>
                              <a:pt x="6693106" y="1323922"/>
                              <a:pt x="6732309" y="1486561"/>
                            </a:cubicBezTo>
                            <a:cubicBezTo>
                              <a:pt x="6771512" y="1649200"/>
                              <a:pt x="6679144" y="1777671"/>
                              <a:pt x="6732309" y="2025170"/>
                            </a:cubicBezTo>
                            <a:cubicBezTo>
                              <a:pt x="6785474" y="2272669"/>
                              <a:pt x="6674236" y="2359972"/>
                              <a:pt x="6732309" y="2563779"/>
                            </a:cubicBezTo>
                            <a:cubicBezTo>
                              <a:pt x="6790382" y="2767586"/>
                              <a:pt x="6663775" y="3086443"/>
                              <a:pt x="6732309" y="3231654"/>
                            </a:cubicBezTo>
                            <a:cubicBezTo>
                              <a:pt x="6557459" y="3242206"/>
                              <a:pt x="6322003" y="3184503"/>
                              <a:pt x="6103960" y="3231654"/>
                            </a:cubicBezTo>
                            <a:cubicBezTo>
                              <a:pt x="5885917" y="3278805"/>
                              <a:pt x="5835634" y="3196760"/>
                              <a:pt x="5744904" y="3231654"/>
                            </a:cubicBezTo>
                            <a:cubicBezTo>
                              <a:pt x="5654174" y="3266548"/>
                              <a:pt x="5486330" y="3190597"/>
                              <a:pt x="5318524" y="3231654"/>
                            </a:cubicBezTo>
                            <a:cubicBezTo>
                              <a:pt x="5150718" y="3272711"/>
                              <a:pt x="4831336" y="3225003"/>
                              <a:pt x="4622852" y="3231654"/>
                            </a:cubicBezTo>
                            <a:cubicBezTo>
                              <a:pt x="4414368" y="3238305"/>
                              <a:pt x="4227478" y="3229160"/>
                              <a:pt x="4061826" y="3231654"/>
                            </a:cubicBezTo>
                            <a:cubicBezTo>
                              <a:pt x="3896174" y="3234148"/>
                              <a:pt x="3776974" y="3188374"/>
                              <a:pt x="3635447" y="3231654"/>
                            </a:cubicBezTo>
                            <a:cubicBezTo>
                              <a:pt x="3493920" y="3274934"/>
                              <a:pt x="3191044" y="3201068"/>
                              <a:pt x="3074421" y="3231654"/>
                            </a:cubicBezTo>
                            <a:cubicBezTo>
                              <a:pt x="2957798" y="3262240"/>
                              <a:pt x="2894168" y="3217618"/>
                              <a:pt x="2715365" y="3231654"/>
                            </a:cubicBezTo>
                            <a:cubicBezTo>
                              <a:pt x="2536562" y="3245690"/>
                              <a:pt x="2465856" y="3188731"/>
                              <a:pt x="2356308" y="3231654"/>
                            </a:cubicBezTo>
                            <a:cubicBezTo>
                              <a:pt x="2246760" y="3274577"/>
                              <a:pt x="2000114" y="3202299"/>
                              <a:pt x="1795282" y="3231654"/>
                            </a:cubicBezTo>
                            <a:cubicBezTo>
                              <a:pt x="1590450" y="3261009"/>
                              <a:pt x="1504766" y="3227764"/>
                              <a:pt x="1368903" y="3231654"/>
                            </a:cubicBezTo>
                            <a:cubicBezTo>
                              <a:pt x="1233040" y="3235544"/>
                              <a:pt x="994133" y="3222230"/>
                              <a:pt x="740554" y="3231654"/>
                            </a:cubicBezTo>
                            <a:cubicBezTo>
                              <a:pt x="486975" y="3241078"/>
                              <a:pt x="242320" y="3163201"/>
                              <a:pt x="0" y="3231654"/>
                            </a:cubicBezTo>
                            <a:cubicBezTo>
                              <a:pt x="-42684" y="3068867"/>
                              <a:pt x="31515" y="2790937"/>
                              <a:pt x="0" y="2660728"/>
                            </a:cubicBezTo>
                            <a:cubicBezTo>
                              <a:pt x="-31515" y="2530519"/>
                              <a:pt x="50293" y="2249299"/>
                              <a:pt x="0" y="2089803"/>
                            </a:cubicBezTo>
                            <a:cubicBezTo>
                              <a:pt x="-50293" y="1930307"/>
                              <a:pt x="51385" y="1837112"/>
                              <a:pt x="0" y="1615827"/>
                            </a:cubicBezTo>
                            <a:cubicBezTo>
                              <a:pt x="-51385" y="1394542"/>
                              <a:pt x="62479" y="1177370"/>
                              <a:pt x="0" y="1044901"/>
                            </a:cubicBezTo>
                            <a:cubicBezTo>
                              <a:pt x="-62479" y="912432"/>
                              <a:pt x="101115" y="415693"/>
                              <a:pt x="0" y="0"/>
                            </a:cubicBezTo>
                            <a:close/>
                          </a:path>
                        </a:pathLst>
                      </a:custGeom>
                      <ask:type>
                        <ask:lineSketchScribble/>
                      </ask:type>
                    </ask:lineSketchStyleProps>
                  </a:ext>
                </a:extLst>
              </a:ln>
            </p:spPr>
            <p:txBody>
              <a:bodyPr/>
              <a:lstStyle/>
              <a:p>
                <a:r>
                  <a:rPr lang="en-US">
                    <a:noFill/>
                  </a:rPr>
                  <a:t> </a:t>
                </a:r>
              </a:p>
            </p:txBody>
          </p:sp>
        </mc:Fallback>
      </mc:AlternateContent>
      <p:sp>
        <p:nvSpPr>
          <p:cNvPr id="9" name="TextBox 8">
            <a:extLst>
              <a:ext uri="{FF2B5EF4-FFF2-40B4-BE49-F238E27FC236}">
                <a16:creationId xmlns:a16="http://schemas.microsoft.com/office/drawing/2014/main" id="{A9E7CA44-5DE9-174F-B8BE-FCEB9A42BC45}"/>
              </a:ext>
            </a:extLst>
          </p:cNvPr>
          <p:cNvSpPr txBox="1"/>
          <p:nvPr/>
        </p:nvSpPr>
        <p:spPr>
          <a:xfrm>
            <a:off x="7225990" y="4314214"/>
            <a:ext cx="4751109" cy="923330"/>
          </a:xfrm>
          <a:prstGeom prst="rect">
            <a:avLst/>
          </a:prstGeom>
          <a:noFill/>
        </p:spPr>
        <p:txBody>
          <a:bodyPr wrap="square" rtlCol="0">
            <a:spAutoFit/>
          </a:bodyPr>
          <a:lstStyle/>
          <a:p>
            <a:r>
              <a:rPr lang="en-CA" dirty="0">
                <a:solidFill>
                  <a:schemeClr val="bg1"/>
                </a:solidFill>
                <a:latin typeface="Futura Condensed Medium" panose="020B0602020204020303" pitchFamily="34" charset="-79"/>
                <a:cs typeface="Futura Condensed Medium" panose="020B0602020204020303" pitchFamily="34" charset="-79"/>
              </a:rPr>
              <a:t>Fig. 1 refers to the four-dimensional continuum geometrically representing the spacetime interval that separates two events, denoted E, also described as Minkowski space.</a:t>
            </a:r>
          </a:p>
        </p:txBody>
      </p:sp>
      <p:sp>
        <p:nvSpPr>
          <p:cNvPr id="10" name="TextBox 9">
            <a:extLst>
              <a:ext uri="{FF2B5EF4-FFF2-40B4-BE49-F238E27FC236}">
                <a16:creationId xmlns:a16="http://schemas.microsoft.com/office/drawing/2014/main" id="{6F7EF74E-1170-EC42-B42F-522E83C98833}"/>
              </a:ext>
            </a:extLst>
          </p:cNvPr>
          <p:cNvSpPr txBox="1"/>
          <p:nvPr/>
        </p:nvSpPr>
        <p:spPr>
          <a:xfrm>
            <a:off x="6798686" y="5589487"/>
            <a:ext cx="5178413" cy="1015663"/>
          </a:xfrm>
          <a:prstGeom prst="rect">
            <a:avLst/>
          </a:prstGeom>
          <a:noFill/>
        </p:spPr>
        <p:txBody>
          <a:bodyPr wrap="square" rtlCol="0">
            <a:spAutoFit/>
          </a:bodyPr>
          <a:lstStyle/>
          <a:p>
            <a:r>
              <a:rPr lang="en-US" sz="2000" dirty="0">
                <a:solidFill>
                  <a:schemeClr val="bg1"/>
                </a:solidFill>
                <a:latin typeface="Futura Condensed Medium" panose="020B0602020204020303" pitchFamily="34" charset="-79"/>
                <a:cs typeface="Futura Condensed Medium" panose="020B0602020204020303" pitchFamily="34" charset="-79"/>
              </a:rPr>
              <a:t>Fig. 2. Signal from a stochastic gravitational wave source—like CMB radiation, stochastic GWs are a relic of the Big Bang. Like CMB, this noise ‘contaminates’ every region of the sky.</a:t>
            </a:r>
          </a:p>
        </p:txBody>
      </p:sp>
    </p:spTree>
    <p:extLst>
      <p:ext uri="{BB962C8B-B14F-4D97-AF65-F5344CB8AC3E}">
        <p14:creationId xmlns:p14="http://schemas.microsoft.com/office/powerpoint/2010/main" val="534513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9050"/>
            </a:gs>
            <a:gs pos="74000">
              <a:srgbClr val="92AEF0"/>
            </a:gs>
            <a:gs pos="100000">
              <a:srgbClr val="92AEF0"/>
            </a:gs>
          </a:gsLst>
          <a:lin ang="27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A64683C-63F9-E941-A7DD-2F9A21158C61}"/>
              </a:ext>
            </a:extLst>
          </p:cNvPr>
          <p:cNvSpPr txBox="1"/>
          <p:nvPr/>
        </p:nvSpPr>
        <p:spPr>
          <a:xfrm>
            <a:off x="90768" y="3954483"/>
            <a:ext cx="7208072" cy="2308324"/>
          </a:xfrm>
          <a:custGeom>
            <a:avLst/>
            <a:gdLst>
              <a:gd name="connsiteX0" fmla="*/ 0 w 7208072"/>
              <a:gd name="connsiteY0" fmla="*/ 0 h 2308324"/>
              <a:gd name="connsiteX1" fmla="*/ 482386 w 7208072"/>
              <a:gd name="connsiteY1" fmla="*/ 0 h 2308324"/>
              <a:gd name="connsiteX2" fmla="*/ 1108934 w 7208072"/>
              <a:gd name="connsiteY2" fmla="*/ 0 h 2308324"/>
              <a:gd name="connsiteX3" fmla="*/ 1519240 w 7208072"/>
              <a:gd name="connsiteY3" fmla="*/ 0 h 2308324"/>
              <a:gd name="connsiteX4" fmla="*/ 2073707 w 7208072"/>
              <a:gd name="connsiteY4" fmla="*/ 0 h 2308324"/>
              <a:gd name="connsiteX5" fmla="*/ 2700255 w 7208072"/>
              <a:gd name="connsiteY5" fmla="*/ 0 h 2308324"/>
              <a:gd name="connsiteX6" fmla="*/ 3038480 w 7208072"/>
              <a:gd name="connsiteY6" fmla="*/ 0 h 2308324"/>
              <a:gd name="connsiteX7" fmla="*/ 3376704 w 7208072"/>
              <a:gd name="connsiteY7" fmla="*/ 0 h 2308324"/>
              <a:gd name="connsiteX8" fmla="*/ 4075333 w 7208072"/>
              <a:gd name="connsiteY8" fmla="*/ 0 h 2308324"/>
              <a:gd name="connsiteX9" fmla="*/ 4629800 w 7208072"/>
              <a:gd name="connsiteY9" fmla="*/ 0 h 2308324"/>
              <a:gd name="connsiteX10" fmla="*/ 4968025 w 7208072"/>
              <a:gd name="connsiteY10" fmla="*/ 0 h 2308324"/>
              <a:gd name="connsiteX11" fmla="*/ 5522492 w 7208072"/>
              <a:gd name="connsiteY11" fmla="*/ 0 h 2308324"/>
              <a:gd name="connsiteX12" fmla="*/ 6221121 w 7208072"/>
              <a:gd name="connsiteY12" fmla="*/ 0 h 2308324"/>
              <a:gd name="connsiteX13" fmla="*/ 6703507 w 7208072"/>
              <a:gd name="connsiteY13" fmla="*/ 0 h 2308324"/>
              <a:gd name="connsiteX14" fmla="*/ 7208072 w 7208072"/>
              <a:gd name="connsiteY14" fmla="*/ 0 h 2308324"/>
              <a:gd name="connsiteX15" fmla="*/ 7208072 w 7208072"/>
              <a:gd name="connsiteY15" fmla="*/ 577081 h 2308324"/>
              <a:gd name="connsiteX16" fmla="*/ 7208072 w 7208072"/>
              <a:gd name="connsiteY16" fmla="*/ 1200328 h 2308324"/>
              <a:gd name="connsiteX17" fmla="*/ 7208072 w 7208072"/>
              <a:gd name="connsiteY17" fmla="*/ 1777409 h 2308324"/>
              <a:gd name="connsiteX18" fmla="*/ 7208072 w 7208072"/>
              <a:gd name="connsiteY18" fmla="*/ 2308324 h 2308324"/>
              <a:gd name="connsiteX19" fmla="*/ 6725686 w 7208072"/>
              <a:gd name="connsiteY19" fmla="*/ 2308324 h 2308324"/>
              <a:gd name="connsiteX20" fmla="*/ 6315380 w 7208072"/>
              <a:gd name="connsiteY20" fmla="*/ 2308324 h 2308324"/>
              <a:gd name="connsiteX21" fmla="*/ 5616751 w 7208072"/>
              <a:gd name="connsiteY21" fmla="*/ 2308324 h 2308324"/>
              <a:gd name="connsiteX22" fmla="*/ 5062284 w 7208072"/>
              <a:gd name="connsiteY22" fmla="*/ 2308324 h 2308324"/>
              <a:gd name="connsiteX23" fmla="*/ 4724059 w 7208072"/>
              <a:gd name="connsiteY23" fmla="*/ 2308324 h 2308324"/>
              <a:gd name="connsiteX24" fmla="*/ 4169592 w 7208072"/>
              <a:gd name="connsiteY24" fmla="*/ 2308324 h 2308324"/>
              <a:gd name="connsiteX25" fmla="*/ 3687206 w 7208072"/>
              <a:gd name="connsiteY25" fmla="*/ 2308324 h 2308324"/>
              <a:gd name="connsiteX26" fmla="*/ 3204820 w 7208072"/>
              <a:gd name="connsiteY26" fmla="*/ 2308324 h 2308324"/>
              <a:gd name="connsiteX27" fmla="*/ 2722433 w 7208072"/>
              <a:gd name="connsiteY27" fmla="*/ 2308324 h 2308324"/>
              <a:gd name="connsiteX28" fmla="*/ 2240047 w 7208072"/>
              <a:gd name="connsiteY28" fmla="*/ 2308324 h 2308324"/>
              <a:gd name="connsiteX29" fmla="*/ 1613499 w 7208072"/>
              <a:gd name="connsiteY29" fmla="*/ 2308324 h 2308324"/>
              <a:gd name="connsiteX30" fmla="*/ 1059032 w 7208072"/>
              <a:gd name="connsiteY30" fmla="*/ 2308324 h 2308324"/>
              <a:gd name="connsiteX31" fmla="*/ 720807 w 7208072"/>
              <a:gd name="connsiteY31" fmla="*/ 2308324 h 2308324"/>
              <a:gd name="connsiteX32" fmla="*/ 0 w 7208072"/>
              <a:gd name="connsiteY32" fmla="*/ 2308324 h 2308324"/>
              <a:gd name="connsiteX33" fmla="*/ 0 w 7208072"/>
              <a:gd name="connsiteY33" fmla="*/ 1708160 h 2308324"/>
              <a:gd name="connsiteX34" fmla="*/ 0 w 7208072"/>
              <a:gd name="connsiteY34" fmla="*/ 1084912 h 2308324"/>
              <a:gd name="connsiteX35" fmla="*/ 0 w 7208072"/>
              <a:gd name="connsiteY35" fmla="*/ 577081 h 2308324"/>
              <a:gd name="connsiteX36" fmla="*/ 0 w 7208072"/>
              <a:gd name="connsiteY36" fmla="*/ 0 h 230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7208072" h="2308324" fill="none" extrusionOk="0">
                <a:moveTo>
                  <a:pt x="0" y="0"/>
                </a:moveTo>
                <a:cubicBezTo>
                  <a:pt x="149673" y="-48328"/>
                  <a:pt x="336290" y="10607"/>
                  <a:pt x="482386" y="0"/>
                </a:cubicBezTo>
                <a:cubicBezTo>
                  <a:pt x="628482" y="-10607"/>
                  <a:pt x="845835" y="20533"/>
                  <a:pt x="1108934" y="0"/>
                </a:cubicBezTo>
                <a:cubicBezTo>
                  <a:pt x="1372033" y="-20533"/>
                  <a:pt x="1318879" y="23332"/>
                  <a:pt x="1519240" y="0"/>
                </a:cubicBezTo>
                <a:cubicBezTo>
                  <a:pt x="1719601" y="-23332"/>
                  <a:pt x="1911329" y="16248"/>
                  <a:pt x="2073707" y="0"/>
                </a:cubicBezTo>
                <a:cubicBezTo>
                  <a:pt x="2236085" y="-16248"/>
                  <a:pt x="2571621" y="41518"/>
                  <a:pt x="2700255" y="0"/>
                </a:cubicBezTo>
                <a:cubicBezTo>
                  <a:pt x="2828889" y="-41518"/>
                  <a:pt x="2876120" y="39706"/>
                  <a:pt x="3038480" y="0"/>
                </a:cubicBezTo>
                <a:cubicBezTo>
                  <a:pt x="3200840" y="-39706"/>
                  <a:pt x="3274022" y="39309"/>
                  <a:pt x="3376704" y="0"/>
                </a:cubicBezTo>
                <a:cubicBezTo>
                  <a:pt x="3479386" y="-39309"/>
                  <a:pt x="3902851" y="24505"/>
                  <a:pt x="4075333" y="0"/>
                </a:cubicBezTo>
                <a:cubicBezTo>
                  <a:pt x="4247815" y="-24505"/>
                  <a:pt x="4424484" y="1485"/>
                  <a:pt x="4629800" y="0"/>
                </a:cubicBezTo>
                <a:cubicBezTo>
                  <a:pt x="4835116" y="-1485"/>
                  <a:pt x="4817077" y="28204"/>
                  <a:pt x="4968025" y="0"/>
                </a:cubicBezTo>
                <a:cubicBezTo>
                  <a:pt x="5118973" y="-28204"/>
                  <a:pt x="5252449" y="59697"/>
                  <a:pt x="5522492" y="0"/>
                </a:cubicBezTo>
                <a:cubicBezTo>
                  <a:pt x="5792535" y="-59697"/>
                  <a:pt x="6058708" y="27844"/>
                  <a:pt x="6221121" y="0"/>
                </a:cubicBezTo>
                <a:cubicBezTo>
                  <a:pt x="6383534" y="-27844"/>
                  <a:pt x="6501503" y="9113"/>
                  <a:pt x="6703507" y="0"/>
                </a:cubicBezTo>
                <a:cubicBezTo>
                  <a:pt x="6905511" y="-9113"/>
                  <a:pt x="7085032" y="22982"/>
                  <a:pt x="7208072" y="0"/>
                </a:cubicBezTo>
                <a:cubicBezTo>
                  <a:pt x="7229669" y="127440"/>
                  <a:pt x="7157633" y="311381"/>
                  <a:pt x="7208072" y="577081"/>
                </a:cubicBezTo>
                <a:cubicBezTo>
                  <a:pt x="7258511" y="842781"/>
                  <a:pt x="7169081" y="989974"/>
                  <a:pt x="7208072" y="1200328"/>
                </a:cubicBezTo>
                <a:cubicBezTo>
                  <a:pt x="7247063" y="1410682"/>
                  <a:pt x="7190474" y="1612568"/>
                  <a:pt x="7208072" y="1777409"/>
                </a:cubicBezTo>
                <a:cubicBezTo>
                  <a:pt x="7225670" y="1942250"/>
                  <a:pt x="7175351" y="2049319"/>
                  <a:pt x="7208072" y="2308324"/>
                </a:cubicBezTo>
                <a:cubicBezTo>
                  <a:pt x="7009493" y="2327885"/>
                  <a:pt x="6959305" y="2295103"/>
                  <a:pt x="6725686" y="2308324"/>
                </a:cubicBezTo>
                <a:cubicBezTo>
                  <a:pt x="6492067" y="2321545"/>
                  <a:pt x="6509637" y="2275124"/>
                  <a:pt x="6315380" y="2308324"/>
                </a:cubicBezTo>
                <a:cubicBezTo>
                  <a:pt x="6121123" y="2341524"/>
                  <a:pt x="5765174" y="2226489"/>
                  <a:pt x="5616751" y="2308324"/>
                </a:cubicBezTo>
                <a:cubicBezTo>
                  <a:pt x="5468328" y="2390159"/>
                  <a:pt x="5193233" y="2290680"/>
                  <a:pt x="5062284" y="2308324"/>
                </a:cubicBezTo>
                <a:cubicBezTo>
                  <a:pt x="4931335" y="2325968"/>
                  <a:pt x="4794664" y="2282209"/>
                  <a:pt x="4724059" y="2308324"/>
                </a:cubicBezTo>
                <a:cubicBezTo>
                  <a:pt x="4653454" y="2334439"/>
                  <a:pt x="4400246" y="2288719"/>
                  <a:pt x="4169592" y="2308324"/>
                </a:cubicBezTo>
                <a:cubicBezTo>
                  <a:pt x="3938938" y="2327929"/>
                  <a:pt x="3828248" y="2293207"/>
                  <a:pt x="3687206" y="2308324"/>
                </a:cubicBezTo>
                <a:cubicBezTo>
                  <a:pt x="3546164" y="2323441"/>
                  <a:pt x="3342629" y="2286458"/>
                  <a:pt x="3204820" y="2308324"/>
                </a:cubicBezTo>
                <a:cubicBezTo>
                  <a:pt x="3067011" y="2330190"/>
                  <a:pt x="2870714" y="2256624"/>
                  <a:pt x="2722433" y="2308324"/>
                </a:cubicBezTo>
                <a:cubicBezTo>
                  <a:pt x="2574152" y="2360024"/>
                  <a:pt x="2470369" y="2298414"/>
                  <a:pt x="2240047" y="2308324"/>
                </a:cubicBezTo>
                <a:cubicBezTo>
                  <a:pt x="2009725" y="2318234"/>
                  <a:pt x="1808891" y="2234933"/>
                  <a:pt x="1613499" y="2308324"/>
                </a:cubicBezTo>
                <a:cubicBezTo>
                  <a:pt x="1418107" y="2381715"/>
                  <a:pt x="1293489" y="2245797"/>
                  <a:pt x="1059032" y="2308324"/>
                </a:cubicBezTo>
                <a:cubicBezTo>
                  <a:pt x="824575" y="2370851"/>
                  <a:pt x="836859" y="2287063"/>
                  <a:pt x="720807" y="2308324"/>
                </a:cubicBezTo>
                <a:cubicBezTo>
                  <a:pt x="604756" y="2329585"/>
                  <a:pt x="178175" y="2281330"/>
                  <a:pt x="0" y="2308324"/>
                </a:cubicBezTo>
                <a:cubicBezTo>
                  <a:pt x="-25441" y="2102646"/>
                  <a:pt x="48252" y="2004564"/>
                  <a:pt x="0" y="1708160"/>
                </a:cubicBezTo>
                <a:cubicBezTo>
                  <a:pt x="-48252" y="1411756"/>
                  <a:pt x="17876" y="1231293"/>
                  <a:pt x="0" y="1084912"/>
                </a:cubicBezTo>
                <a:cubicBezTo>
                  <a:pt x="-17876" y="938531"/>
                  <a:pt x="55806" y="747337"/>
                  <a:pt x="0" y="577081"/>
                </a:cubicBezTo>
                <a:cubicBezTo>
                  <a:pt x="-55806" y="406825"/>
                  <a:pt x="54436" y="241851"/>
                  <a:pt x="0" y="0"/>
                </a:cubicBezTo>
                <a:close/>
              </a:path>
              <a:path w="7208072" h="2308324" stroke="0" extrusionOk="0">
                <a:moveTo>
                  <a:pt x="0" y="0"/>
                </a:moveTo>
                <a:cubicBezTo>
                  <a:pt x="96873" y="-10516"/>
                  <a:pt x="363947" y="50745"/>
                  <a:pt x="482386" y="0"/>
                </a:cubicBezTo>
                <a:cubicBezTo>
                  <a:pt x="600825" y="-50745"/>
                  <a:pt x="691209" y="35849"/>
                  <a:pt x="820611" y="0"/>
                </a:cubicBezTo>
                <a:cubicBezTo>
                  <a:pt x="950013" y="-35849"/>
                  <a:pt x="1251746" y="42658"/>
                  <a:pt x="1519240" y="0"/>
                </a:cubicBezTo>
                <a:cubicBezTo>
                  <a:pt x="1786734" y="-42658"/>
                  <a:pt x="1852778" y="38730"/>
                  <a:pt x="2001626" y="0"/>
                </a:cubicBezTo>
                <a:cubicBezTo>
                  <a:pt x="2150474" y="-38730"/>
                  <a:pt x="2351765" y="2110"/>
                  <a:pt x="2484013" y="0"/>
                </a:cubicBezTo>
                <a:cubicBezTo>
                  <a:pt x="2616261" y="-2110"/>
                  <a:pt x="2999253" y="24420"/>
                  <a:pt x="3182641" y="0"/>
                </a:cubicBezTo>
                <a:cubicBezTo>
                  <a:pt x="3366029" y="-24420"/>
                  <a:pt x="3502107" y="12909"/>
                  <a:pt x="3592947" y="0"/>
                </a:cubicBezTo>
                <a:cubicBezTo>
                  <a:pt x="3683787" y="-12909"/>
                  <a:pt x="4040374" y="55331"/>
                  <a:pt x="4291575" y="0"/>
                </a:cubicBezTo>
                <a:cubicBezTo>
                  <a:pt x="4542776" y="-55331"/>
                  <a:pt x="4801477" y="53799"/>
                  <a:pt x="4990204" y="0"/>
                </a:cubicBezTo>
                <a:cubicBezTo>
                  <a:pt x="5178931" y="-53799"/>
                  <a:pt x="5341702" y="13468"/>
                  <a:pt x="5544671" y="0"/>
                </a:cubicBezTo>
                <a:cubicBezTo>
                  <a:pt x="5747640" y="-13468"/>
                  <a:pt x="5953280" y="22283"/>
                  <a:pt x="6243299" y="0"/>
                </a:cubicBezTo>
                <a:cubicBezTo>
                  <a:pt x="6533318" y="-22283"/>
                  <a:pt x="6627143" y="40688"/>
                  <a:pt x="6725686" y="0"/>
                </a:cubicBezTo>
                <a:cubicBezTo>
                  <a:pt x="6824229" y="-40688"/>
                  <a:pt x="7090891" y="34888"/>
                  <a:pt x="7208072" y="0"/>
                </a:cubicBezTo>
                <a:cubicBezTo>
                  <a:pt x="7225358" y="122474"/>
                  <a:pt x="7138022" y="348143"/>
                  <a:pt x="7208072" y="600164"/>
                </a:cubicBezTo>
                <a:cubicBezTo>
                  <a:pt x="7278122" y="852185"/>
                  <a:pt x="7140783" y="1049321"/>
                  <a:pt x="7208072" y="1177245"/>
                </a:cubicBezTo>
                <a:cubicBezTo>
                  <a:pt x="7275361" y="1305169"/>
                  <a:pt x="7195823" y="1543039"/>
                  <a:pt x="7208072" y="1754326"/>
                </a:cubicBezTo>
                <a:cubicBezTo>
                  <a:pt x="7220321" y="1965613"/>
                  <a:pt x="7153560" y="2179754"/>
                  <a:pt x="7208072" y="2308324"/>
                </a:cubicBezTo>
                <a:cubicBezTo>
                  <a:pt x="7071785" y="2336552"/>
                  <a:pt x="6771993" y="2289989"/>
                  <a:pt x="6581524" y="2308324"/>
                </a:cubicBezTo>
                <a:cubicBezTo>
                  <a:pt x="6391055" y="2326659"/>
                  <a:pt x="6378940" y="2274357"/>
                  <a:pt x="6243299" y="2308324"/>
                </a:cubicBezTo>
                <a:cubicBezTo>
                  <a:pt x="6107659" y="2342291"/>
                  <a:pt x="5968298" y="2306130"/>
                  <a:pt x="5832994" y="2308324"/>
                </a:cubicBezTo>
                <a:cubicBezTo>
                  <a:pt x="5697691" y="2310518"/>
                  <a:pt x="5336491" y="2240436"/>
                  <a:pt x="5134365" y="2308324"/>
                </a:cubicBezTo>
                <a:cubicBezTo>
                  <a:pt x="4932239" y="2376212"/>
                  <a:pt x="4817257" y="2249586"/>
                  <a:pt x="4579898" y="2308324"/>
                </a:cubicBezTo>
                <a:cubicBezTo>
                  <a:pt x="4342539" y="2367062"/>
                  <a:pt x="4290426" y="2295525"/>
                  <a:pt x="4169592" y="2308324"/>
                </a:cubicBezTo>
                <a:cubicBezTo>
                  <a:pt x="4048758" y="2321123"/>
                  <a:pt x="3733327" y="2255779"/>
                  <a:pt x="3615125" y="2308324"/>
                </a:cubicBezTo>
                <a:cubicBezTo>
                  <a:pt x="3496923" y="2360869"/>
                  <a:pt x="3441566" y="2287210"/>
                  <a:pt x="3276900" y="2308324"/>
                </a:cubicBezTo>
                <a:cubicBezTo>
                  <a:pt x="3112234" y="2329438"/>
                  <a:pt x="3026739" y="2299692"/>
                  <a:pt x="2938676" y="2308324"/>
                </a:cubicBezTo>
                <a:cubicBezTo>
                  <a:pt x="2850613" y="2316956"/>
                  <a:pt x="2642058" y="2302668"/>
                  <a:pt x="2384208" y="2308324"/>
                </a:cubicBezTo>
                <a:cubicBezTo>
                  <a:pt x="2126358" y="2313980"/>
                  <a:pt x="2075254" y="2298041"/>
                  <a:pt x="1973903" y="2308324"/>
                </a:cubicBezTo>
                <a:cubicBezTo>
                  <a:pt x="1872552" y="2318607"/>
                  <a:pt x="1504528" y="2290449"/>
                  <a:pt x="1347355" y="2308324"/>
                </a:cubicBezTo>
                <a:cubicBezTo>
                  <a:pt x="1190182" y="2326199"/>
                  <a:pt x="1029116" y="2280832"/>
                  <a:pt x="937049" y="2308324"/>
                </a:cubicBezTo>
                <a:cubicBezTo>
                  <a:pt x="844982" y="2335816"/>
                  <a:pt x="281877" y="2291297"/>
                  <a:pt x="0" y="2308324"/>
                </a:cubicBezTo>
                <a:cubicBezTo>
                  <a:pt x="-49813" y="2093245"/>
                  <a:pt x="22950" y="2007926"/>
                  <a:pt x="0" y="1800493"/>
                </a:cubicBezTo>
                <a:cubicBezTo>
                  <a:pt x="-22950" y="1593060"/>
                  <a:pt x="11062" y="1498415"/>
                  <a:pt x="0" y="1269578"/>
                </a:cubicBezTo>
                <a:cubicBezTo>
                  <a:pt x="-11062" y="1040742"/>
                  <a:pt x="14621" y="938940"/>
                  <a:pt x="0" y="669414"/>
                </a:cubicBezTo>
                <a:cubicBezTo>
                  <a:pt x="-14621" y="399888"/>
                  <a:pt x="1372" y="191961"/>
                  <a:pt x="0" y="0"/>
                </a:cubicBezTo>
                <a:close/>
              </a:path>
            </a:pathLst>
          </a:custGeom>
          <a:gradFill flip="none" rotWithShape="1">
            <a:gsLst>
              <a:gs pos="0">
                <a:srgbClr val="A482E5">
                  <a:shade val="30000"/>
                  <a:satMod val="115000"/>
                </a:srgbClr>
              </a:gs>
              <a:gs pos="50000">
                <a:srgbClr val="A482E5">
                  <a:shade val="67500"/>
                  <a:satMod val="115000"/>
                </a:srgbClr>
              </a:gs>
              <a:gs pos="100000">
                <a:srgbClr val="C17FEC"/>
              </a:gs>
            </a:gsLst>
            <a:path path="circle">
              <a:fillToRect l="50000" t="50000" r="50000" b="50000"/>
            </a:path>
            <a:tileRect/>
          </a:gradFill>
          <a:ln>
            <a:solidFill>
              <a:srgbClr val="8D45F3"/>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4"/>
          </a:lnRef>
          <a:fillRef idx="3">
            <a:schemeClr val="accent4"/>
          </a:fillRef>
          <a:effectRef idx="2">
            <a:schemeClr val="accent4"/>
          </a:effectRef>
          <a:fontRef idx="minor">
            <a:schemeClr val="lt1"/>
          </a:fontRef>
        </p:style>
        <p:txBody>
          <a:bodyPr wrap="square" rtlCol="0">
            <a:spAutoFit/>
          </a:bodyPr>
          <a:lstStyle/>
          <a:p>
            <a:pPr marL="285750" indent="-285750">
              <a:buFont typeface="Wingdings" pitchFamily="2" charset="2"/>
              <a:buChar char="v"/>
            </a:pPr>
            <a:r>
              <a:rPr lang="en-US" dirty="0">
                <a:solidFill>
                  <a:srgbClr val="002060"/>
                </a:solidFill>
                <a:latin typeface="Futura Medium" panose="020B0602020204020303" pitchFamily="34" charset="-79"/>
                <a:cs typeface="Futura Medium" panose="020B0602020204020303" pitchFamily="34" charset="-79"/>
              </a:rPr>
              <a:t>Felix Pirani </a:t>
            </a:r>
            <a:r>
              <a:rPr lang="en-US" dirty="0">
                <a:solidFill>
                  <a:schemeClr val="bg1"/>
                </a:solidFill>
                <a:latin typeface="Futura Medium" panose="020B0602020204020303" pitchFamily="34" charset="-79"/>
                <a:cs typeface="Futura Medium" panose="020B0602020204020303" pitchFamily="34" charset="-79"/>
              </a:rPr>
              <a:t>[1] </a:t>
            </a:r>
            <a:r>
              <a:rPr lang="en-US" dirty="0">
                <a:latin typeface="Futura Medium" panose="020B0602020204020303" pitchFamily="34" charset="-79"/>
                <a:cs typeface="Futura Medium" panose="020B0602020204020303" pitchFamily="34" charset="-79"/>
              </a:rPr>
              <a:t>contributed a paper in which he argued that gravitational radiation can be detected by analysis of the Riemann tensor, denoting an algebraic significance to this sort of radiation. His theory assigns principal null directions to distinct eigendirections, resulting in the arrangement of </a:t>
            </a:r>
            <a:r>
              <a:rPr lang="en-US" u="sng" dirty="0">
                <a:solidFill>
                  <a:srgbClr val="002060"/>
                </a:solidFill>
                <a:latin typeface="Futura Medium" panose="020B0602020204020303" pitchFamily="34" charset="-79"/>
                <a:cs typeface="Futura Medium" panose="020B0602020204020303" pitchFamily="34" charset="-79"/>
              </a:rPr>
              <a:t>four Petrov types, II, III, D, and N</a:t>
            </a:r>
            <a:r>
              <a:rPr lang="en-US" dirty="0">
                <a:latin typeface="Futura Medium" panose="020B0602020204020303" pitchFamily="34" charset="-79"/>
                <a:cs typeface="Futura Medium" panose="020B0602020204020303" pitchFamily="34" charset="-79"/>
              </a:rPr>
              <a:t>. [2]</a:t>
            </a:r>
          </a:p>
          <a:p>
            <a:pPr marL="285750" indent="-285750">
              <a:buFont typeface="Wingdings" pitchFamily="2" charset="2"/>
              <a:buChar char="v"/>
            </a:pPr>
            <a:r>
              <a:rPr lang="en-US" dirty="0">
                <a:latin typeface="Futura Medium" panose="020B0602020204020303" pitchFamily="34" charset="-79"/>
                <a:cs typeface="Futura Medium" panose="020B0602020204020303" pitchFamily="34" charset="-79"/>
              </a:rPr>
              <a:t>These symmetries, particularly D, are typically used for gravitational fields of massive objects in an isolated environment. </a:t>
            </a:r>
          </a:p>
        </p:txBody>
      </p:sp>
      <p:pic>
        <p:nvPicPr>
          <p:cNvPr id="7" name="Picture 6">
            <a:extLst>
              <a:ext uri="{FF2B5EF4-FFF2-40B4-BE49-F238E27FC236}">
                <a16:creationId xmlns:a16="http://schemas.microsoft.com/office/drawing/2014/main" id="{B9FEC7F8-E558-6F45-A447-49E50E932A14}"/>
              </a:ext>
            </a:extLst>
          </p:cNvPr>
          <p:cNvPicPr>
            <a:picLocks noChangeAspect="1"/>
          </p:cNvPicPr>
          <p:nvPr/>
        </p:nvPicPr>
        <p:blipFill>
          <a:blip r:embed="rId2"/>
          <a:stretch>
            <a:fillRect/>
          </a:stretch>
        </p:blipFill>
        <p:spPr>
          <a:xfrm>
            <a:off x="90768" y="282104"/>
            <a:ext cx="7497807" cy="2350503"/>
          </a:xfrm>
          <a:prstGeom prst="rect">
            <a:avLst/>
          </a:prstGeom>
          <a:ln cmpd="thinThick">
            <a:solidFill>
              <a:srgbClr val="8D45F3"/>
            </a:solidFill>
          </a:ln>
          <a:effectLst>
            <a:softEdge rad="31750"/>
          </a:effectLst>
        </p:spPr>
      </p:pic>
      <p:pic>
        <p:nvPicPr>
          <p:cNvPr id="11" name="Picture 10">
            <a:extLst>
              <a:ext uri="{FF2B5EF4-FFF2-40B4-BE49-F238E27FC236}">
                <a16:creationId xmlns:a16="http://schemas.microsoft.com/office/drawing/2014/main" id="{086E4949-1F4D-A14A-A758-A0B207511F42}"/>
              </a:ext>
            </a:extLst>
          </p:cNvPr>
          <p:cNvPicPr>
            <a:picLocks noChangeAspect="1"/>
          </p:cNvPicPr>
          <p:nvPr/>
        </p:nvPicPr>
        <p:blipFill>
          <a:blip r:embed="rId3"/>
          <a:stretch>
            <a:fillRect/>
          </a:stretch>
        </p:blipFill>
        <p:spPr>
          <a:xfrm>
            <a:off x="7519694" y="2847601"/>
            <a:ext cx="4581538" cy="3728296"/>
          </a:xfrm>
          <a:prstGeom prst="rect">
            <a:avLst/>
          </a:prstGeom>
          <a:effectLst>
            <a:softEdge rad="63500"/>
          </a:effectLst>
        </p:spPr>
      </p:pic>
      <p:sp>
        <p:nvSpPr>
          <p:cNvPr id="12" name="TextBox 11">
            <a:extLst>
              <a:ext uri="{FF2B5EF4-FFF2-40B4-BE49-F238E27FC236}">
                <a16:creationId xmlns:a16="http://schemas.microsoft.com/office/drawing/2014/main" id="{3F12B271-8AB5-9749-B9D8-BE886B3C75D0}"/>
              </a:ext>
            </a:extLst>
          </p:cNvPr>
          <p:cNvSpPr txBox="1"/>
          <p:nvPr/>
        </p:nvSpPr>
        <p:spPr>
          <a:xfrm>
            <a:off x="90768" y="2632608"/>
            <a:ext cx="7497807" cy="1015663"/>
          </a:xfrm>
          <a:prstGeom prst="rect">
            <a:avLst/>
          </a:prstGeom>
          <a:noFill/>
        </p:spPr>
        <p:txBody>
          <a:bodyPr wrap="square" rtlCol="0">
            <a:spAutoFit/>
          </a:bodyPr>
          <a:lstStyle/>
          <a:p>
            <a:r>
              <a:rPr lang="en-US" sz="2000" dirty="0">
                <a:solidFill>
                  <a:schemeClr val="bg1"/>
                </a:solidFill>
                <a:latin typeface="Futura Condensed Medium" panose="020B0602020204020303" pitchFamily="34" charset="-79"/>
                <a:cs typeface="Futura Condensed Medium" panose="020B0602020204020303" pitchFamily="34" charset="-79"/>
              </a:rPr>
              <a:t>Fig. 3 – left is for + GW and right is for x GW. Imagining a ring of particles, the effect of GWs on that ring polarized in the left direction, and the effect of GW’s on the ring polarized in the right direction will produce oscillations in a perpendicular plane. </a:t>
            </a:r>
          </a:p>
        </p:txBody>
      </p:sp>
      <p:sp>
        <p:nvSpPr>
          <p:cNvPr id="13" name="TextBox 12">
            <a:extLst>
              <a:ext uri="{FF2B5EF4-FFF2-40B4-BE49-F238E27FC236}">
                <a16:creationId xmlns:a16="http://schemas.microsoft.com/office/drawing/2014/main" id="{628D18BA-9A9B-7D4D-8D8F-CF57F8BA0106}"/>
              </a:ext>
            </a:extLst>
          </p:cNvPr>
          <p:cNvSpPr txBox="1"/>
          <p:nvPr/>
        </p:nvSpPr>
        <p:spPr>
          <a:xfrm>
            <a:off x="7715402" y="1662886"/>
            <a:ext cx="4259002" cy="1015663"/>
          </a:xfrm>
          <a:prstGeom prst="rect">
            <a:avLst/>
          </a:prstGeom>
          <a:noFill/>
        </p:spPr>
        <p:txBody>
          <a:bodyPr wrap="square" rtlCol="0">
            <a:spAutoFit/>
          </a:bodyPr>
          <a:lstStyle/>
          <a:p>
            <a:r>
              <a:rPr lang="en-US" sz="2000" dirty="0">
                <a:solidFill>
                  <a:schemeClr val="bg1"/>
                </a:solidFill>
                <a:latin typeface="Futura Condensed Medium" panose="020B0602020204020303" pitchFamily="34" charset="-79"/>
                <a:cs typeface="Futura Condensed Medium" panose="020B0602020204020303" pitchFamily="34" charset="-79"/>
              </a:rPr>
              <a:t>Fig. 4 - The green arrows represent the principle null directions. For O type, the Weyl tensor (blue) vanishes. The red dot is the source. [2]</a:t>
            </a:r>
          </a:p>
        </p:txBody>
      </p:sp>
    </p:spTree>
    <p:extLst>
      <p:ext uri="{BB962C8B-B14F-4D97-AF65-F5344CB8AC3E}">
        <p14:creationId xmlns:p14="http://schemas.microsoft.com/office/powerpoint/2010/main" val="366062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10" dur="1000" fill="hold"/>
                                        <p:tgtEl>
                                          <p:spTgt spid="12"/>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9050"/>
            </a:gs>
            <a:gs pos="63000">
              <a:schemeClr val="accent1">
                <a:lumMod val="45000"/>
                <a:lumOff val="55000"/>
              </a:schemeClr>
            </a:gs>
            <a:gs pos="83000">
              <a:schemeClr val="accent1">
                <a:lumMod val="45000"/>
                <a:lumOff val="55000"/>
              </a:schemeClr>
            </a:gs>
            <a:gs pos="100000">
              <a:srgbClr val="92AEF0"/>
            </a:gs>
          </a:gsLst>
          <a:path path="circle">
            <a:fillToRect l="100000" t="100000"/>
          </a:path>
          <a:tileRect r="-100000" b="-100000"/>
        </a:gra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997C1BD-558B-CB4D-8979-34D8CAC299AC}"/>
                  </a:ext>
                </a:extLst>
              </p:cNvPr>
              <p:cNvSpPr txBox="1"/>
              <p:nvPr/>
            </p:nvSpPr>
            <p:spPr>
              <a:xfrm>
                <a:off x="497650" y="275861"/>
                <a:ext cx="5488813" cy="6210664"/>
              </a:xfrm>
              <a:custGeom>
                <a:avLst/>
                <a:gdLst>
                  <a:gd name="connsiteX0" fmla="*/ 0 w 5488813"/>
                  <a:gd name="connsiteY0" fmla="*/ 0 h 6210664"/>
                  <a:gd name="connsiteX1" fmla="*/ 439105 w 5488813"/>
                  <a:gd name="connsiteY1" fmla="*/ 0 h 6210664"/>
                  <a:gd name="connsiteX2" fmla="*/ 823322 w 5488813"/>
                  <a:gd name="connsiteY2" fmla="*/ 0 h 6210664"/>
                  <a:gd name="connsiteX3" fmla="*/ 1372203 w 5488813"/>
                  <a:gd name="connsiteY3" fmla="*/ 0 h 6210664"/>
                  <a:gd name="connsiteX4" fmla="*/ 2030861 w 5488813"/>
                  <a:gd name="connsiteY4" fmla="*/ 0 h 6210664"/>
                  <a:gd name="connsiteX5" fmla="*/ 2524854 w 5488813"/>
                  <a:gd name="connsiteY5" fmla="*/ 0 h 6210664"/>
                  <a:gd name="connsiteX6" fmla="*/ 3018847 w 5488813"/>
                  <a:gd name="connsiteY6" fmla="*/ 0 h 6210664"/>
                  <a:gd name="connsiteX7" fmla="*/ 3567728 w 5488813"/>
                  <a:gd name="connsiteY7" fmla="*/ 0 h 6210664"/>
                  <a:gd name="connsiteX8" fmla="*/ 4171498 w 5488813"/>
                  <a:gd name="connsiteY8" fmla="*/ 0 h 6210664"/>
                  <a:gd name="connsiteX9" fmla="*/ 4775267 w 5488813"/>
                  <a:gd name="connsiteY9" fmla="*/ 0 h 6210664"/>
                  <a:gd name="connsiteX10" fmla="*/ 5488813 w 5488813"/>
                  <a:gd name="connsiteY10" fmla="*/ 0 h 6210664"/>
                  <a:gd name="connsiteX11" fmla="*/ 5488813 w 5488813"/>
                  <a:gd name="connsiteY11" fmla="*/ 688819 h 6210664"/>
                  <a:gd name="connsiteX12" fmla="*/ 5488813 w 5488813"/>
                  <a:gd name="connsiteY12" fmla="*/ 1129212 h 6210664"/>
                  <a:gd name="connsiteX13" fmla="*/ 5488813 w 5488813"/>
                  <a:gd name="connsiteY13" fmla="*/ 1693817 h 6210664"/>
                  <a:gd name="connsiteX14" fmla="*/ 5488813 w 5488813"/>
                  <a:gd name="connsiteY14" fmla="*/ 2320530 h 6210664"/>
                  <a:gd name="connsiteX15" fmla="*/ 5488813 w 5488813"/>
                  <a:gd name="connsiteY15" fmla="*/ 3009349 h 6210664"/>
                  <a:gd name="connsiteX16" fmla="*/ 5488813 w 5488813"/>
                  <a:gd name="connsiteY16" fmla="*/ 3636061 h 6210664"/>
                  <a:gd name="connsiteX17" fmla="*/ 5488813 w 5488813"/>
                  <a:gd name="connsiteY17" fmla="*/ 4324881 h 6210664"/>
                  <a:gd name="connsiteX18" fmla="*/ 5488813 w 5488813"/>
                  <a:gd name="connsiteY18" fmla="*/ 4951593 h 6210664"/>
                  <a:gd name="connsiteX19" fmla="*/ 5488813 w 5488813"/>
                  <a:gd name="connsiteY19" fmla="*/ 5391986 h 6210664"/>
                  <a:gd name="connsiteX20" fmla="*/ 5488813 w 5488813"/>
                  <a:gd name="connsiteY20" fmla="*/ 6210664 h 6210664"/>
                  <a:gd name="connsiteX21" fmla="*/ 4994820 w 5488813"/>
                  <a:gd name="connsiteY21" fmla="*/ 6210664 h 6210664"/>
                  <a:gd name="connsiteX22" fmla="*/ 4445939 w 5488813"/>
                  <a:gd name="connsiteY22" fmla="*/ 6210664 h 6210664"/>
                  <a:gd name="connsiteX23" fmla="*/ 4061722 w 5488813"/>
                  <a:gd name="connsiteY23" fmla="*/ 6210664 h 6210664"/>
                  <a:gd name="connsiteX24" fmla="*/ 3567728 w 5488813"/>
                  <a:gd name="connsiteY24" fmla="*/ 6210664 h 6210664"/>
                  <a:gd name="connsiteX25" fmla="*/ 2963959 w 5488813"/>
                  <a:gd name="connsiteY25" fmla="*/ 6210664 h 6210664"/>
                  <a:gd name="connsiteX26" fmla="*/ 2524854 w 5488813"/>
                  <a:gd name="connsiteY26" fmla="*/ 6210664 h 6210664"/>
                  <a:gd name="connsiteX27" fmla="*/ 1866196 w 5488813"/>
                  <a:gd name="connsiteY27" fmla="*/ 6210664 h 6210664"/>
                  <a:gd name="connsiteX28" fmla="*/ 1207539 w 5488813"/>
                  <a:gd name="connsiteY28" fmla="*/ 6210664 h 6210664"/>
                  <a:gd name="connsiteX29" fmla="*/ 658658 w 5488813"/>
                  <a:gd name="connsiteY29" fmla="*/ 6210664 h 6210664"/>
                  <a:gd name="connsiteX30" fmla="*/ 0 w 5488813"/>
                  <a:gd name="connsiteY30" fmla="*/ 6210664 h 6210664"/>
                  <a:gd name="connsiteX31" fmla="*/ 0 w 5488813"/>
                  <a:gd name="connsiteY31" fmla="*/ 5646058 h 6210664"/>
                  <a:gd name="connsiteX32" fmla="*/ 0 w 5488813"/>
                  <a:gd name="connsiteY32" fmla="*/ 5205666 h 6210664"/>
                  <a:gd name="connsiteX33" fmla="*/ 0 w 5488813"/>
                  <a:gd name="connsiteY33" fmla="*/ 4765273 h 6210664"/>
                  <a:gd name="connsiteX34" fmla="*/ 0 w 5488813"/>
                  <a:gd name="connsiteY34" fmla="*/ 4324881 h 6210664"/>
                  <a:gd name="connsiteX35" fmla="*/ 0 w 5488813"/>
                  <a:gd name="connsiteY35" fmla="*/ 3884488 h 6210664"/>
                  <a:gd name="connsiteX36" fmla="*/ 0 w 5488813"/>
                  <a:gd name="connsiteY36" fmla="*/ 3381989 h 6210664"/>
                  <a:gd name="connsiteX37" fmla="*/ 0 w 5488813"/>
                  <a:gd name="connsiteY37" fmla="*/ 2941596 h 6210664"/>
                  <a:gd name="connsiteX38" fmla="*/ 0 w 5488813"/>
                  <a:gd name="connsiteY38" fmla="*/ 2439097 h 6210664"/>
                  <a:gd name="connsiteX39" fmla="*/ 0 w 5488813"/>
                  <a:gd name="connsiteY39" fmla="*/ 1812385 h 6210664"/>
                  <a:gd name="connsiteX40" fmla="*/ 0 w 5488813"/>
                  <a:gd name="connsiteY40" fmla="*/ 1371992 h 6210664"/>
                  <a:gd name="connsiteX41" fmla="*/ 0 w 5488813"/>
                  <a:gd name="connsiteY41" fmla="*/ 993706 h 6210664"/>
                  <a:gd name="connsiteX42" fmla="*/ 0 w 5488813"/>
                  <a:gd name="connsiteY42" fmla="*/ 0 h 621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488813" h="6210664" fill="none" extrusionOk="0">
                    <a:moveTo>
                      <a:pt x="0" y="0"/>
                    </a:moveTo>
                    <a:cubicBezTo>
                      <a:pt x="185508" y="-43355"/>
                      <a:pt x="267322" y="4798"/>
                      <a:pt x="439105" y="0"/>
                    </a:cubicBezTo>
                    <a:cubicBezTo>
                      <a:pt x="610889" y="-4798"/>
                      <a:pt x="661295" y="5789"/>
                      <a:pt x="823322" y="0"/>
                    </a:cubicBezTo>
                    <a:cubicBezTo>
                      <a:pt x="985349" y="-5789"/>
                      <a:pt x="1135017" y="31610"/>
                      <a:pt x="1372203" y="0"/>
                    </a:cubicBezTo>
                    <a:cubicBezTo>
                      <a:pt x="1609389" y="-31610"/>
                      <a:pt x="1718128" y="40343"/>
                      <a:pt x="2030861" y="0"/>
                    </a:cubicBezTo>
                    <a:cubicBezTo>
                      <a:pt x="2343594" y="-40343"/>
                      <a:pt x="2374161" y="39817"/>
                      <a:pt x="2524854" y="0"/>
                    </a:cubicBezTo>
                    <a:cubicBezTo>
                      <a:pt x="2675547" y="-39817"/>
                      <a:pt x="2917273" y="14805"/>
                      <a:pt x="3018847" y="0"/>
                    </a:cubicBezTo>
                    <a:cubicBezTo>
                      <a:pt x="3120421" y="-14805"/>
                      <a:pt x="3338665" y="8837"/>
                      <a:pt x="3567728" y="0"/>
                    </a:cubicBezTo>
                    <a:cubicBezTo>
                      <a:pt x="3796791" y="-8837"/>
                      <a:pt x="3988630" y="56733"/>
                      <a:pt x="4171498" y="0"/>
                    </a:cubicBezTo>
                    <a:cubicBezTo>
                      <a:pt x="4354366" y="-56733"/>
                      <a:pt x="4481661" y="17892"/>
                      <a:pt x="4775267" y="0"/>
                    </a:cubicBezTo>
                    <a:cubicBezTo>
                      <a:pt x="5068873" y="-17892"/>
                      <a:pt x="5169368" y="54027"/>
                      <a:pt x="5488813" y="0"/>
                    </a:cubicBezTo>
                    <a:cubicBezTo>
                      <a:pt x="5538064" y="224567"/>
                      <a:pt x="5485714" y="417494"/>
                      <a:pt x="5488813" y="688819"/>
                    </a:cubicBezTo>
                    <a:cubicBezTo>
                      <a:pt x="5491912" y="960144"/>
                      <a:pt x="5474889" y="985187"/>
                      <a:pt x="5488813" y="1129212"/>
                    </a:cubicBezTo>
                    <a:cubicBezTo>
                      <a:pt x="5502737" y="1273237"/>
                      <a:pt x="5473367" y="1557089"/>
                      <a:pt x="5488813" y="1693817"/>
                    </a:cubicBezTo>
                    <a:cubicBezTo>
                      <a:pt x="5504259" y="1830545"/>
                      <a:pt x="5423870" y="2122264"/>
                      <a:pt x="5488813" y="2320530"/>
                    </a:cubicBezTo>
                    <a:cubicBezTo>
                      <a:pt x="5553756" y="2518796"/>
                      <a:pt x="5480000" y="2814385"/>
                      <a:pt x="5488813" y="3009349"/>
                    </a:cubicBezTo>
                    <a:cubicBezTo>
                      <a:pt x="5497626" y="3204313"/>
                      <a:pt x="5470812" y="3450590"/>
                      <a:pt x="5488813" y="3636061"/>
                    </a:cubicBezTo>
                    <a:cubicBezTo>
                      <a:pt x="5506814" y="3821532"/>
                      <a:pt x="5432710" y="4053589"/>
                      <a:pt x="5488813" y="4324881"/>
                    </a:cubicBezTo>
                    <a:cubicBezTo>
                      <a:pt x="5544916" y="4596173"/>
                      <a:pt x="5446346" y="4788409"/>
                      <a:pt x="5488813" y="4951593"/>
                    </a:cubicBezTo>
                    <a:cubicBezTo>
                      <a:pt x="5531280" y="5114777"/>
                      <a:pt x="5479952" y="5238074"/>
                      <a:pt x="5488813" y="5391986"/>
                    </a:cubicBezTo>
                    <a:cubicBezTo>
                      <a:pt x="5497674" y="5545898"/>
                      <a:pt x="5470863" y="5847174"/>
                      <a:pt x="5488813" y="6210664"/>
                    </a:cubicBezTo>
                    <a:cubicBezTo>
                      <a:pt x="5325410" y="6261144"/>
                      <a:pt x="5187995" y="6198925"/>
                      <a:pt x="4994820" y="6210664"/>
                    </a:cubicBezTo>
                    <a:cubicBezTo>
                      <a:pt x="4801645" y="6222403"/>
                      <a:pt x="4658013" y="6171834"/>
                      <a:pt x="4445939" y="6210664"/>
                    </a:cubicBezTo>
                    <a:cubicBezTo>
                      <a:pt x="4233865" y="6249494"/>
                      <a:pt x="4151281" y="6206639"/>
                      <a:pt x="4061722" y="6210664"/>
                    </a:cubicBezTo>
                    <a:cubicBezTo>
                      <a:pt x="3972163" y="6214689"/>
                      <a:pt x="3694786" y="6210292"/>
                      <a:pt x="3567728" y="6210664"/>
                    </a:cubicBezTo>
                    <a:cubicBezTo>
                      <a:pt x="3440670" y="6211036"/>
                      <a:pt x="3217725" y="6193393"/>
                      <a:pt x="2963959" y="6210664"/>
                    </a:cubicBezTo>
                    <a:cubicBezTo>
                      <a:pt x="2710193" y="6227935"/>
                      <a:pt x="2720018" y="6199972"/>
                      <a:pt x="2524854" y="6210664"/>
                    </a:cubicBezTo>
                    <a:cubicBezTo>
                      <a:pt x="2329690" y="6221356"/>
                      <a:pt x="2154181" y="6142542"/>
                      <a:pt x="1866196" y="6210664"/>
                    </a:cubicBezTo>
                    <a:cubicBezTo>
                      <a:pt x="1578211" y="6278786"/>
                      <a:pt x="1467939" y="6199899"/>
                      <a:pt x="1207539" y="6210664"/>
                    </a:cubicBezTo>
                    <a:cubicBezTo>
                      <a:pt x="947139" y="6221429"/>
                      <a:pt x="816212" y="6200501"/>
                      <a:pt x="658658" y="6210664"/>
                    </a:cubicBezTo>
                    <a:cubicBezTo>
                      <a:pt x="501104" y="6220827"/>
                      <a:pt x="260837" y="6134304"/>
                      <a:pt x="0" y="6210664"/>
                    </a:cubicBezTo>
                    <a:cubicBezTo>
                      <a:pt x="-16340" y="5954161"/>
                      <a:pt x="12486" y="5839582"/>
                      <a:pt x="0" y="5646058"/>
                    </a:cubicBezTo>
                    <a:cubicBezTo>
                      <a:pt x="-12486" y="5452534"/>
                      <a:pt x="14952" y="5379391"/>
                      <a:pt x="0" y="5205666"/>
                    </a:cubicBezTo>
                    <a:cubicBezTo>
                      <a:pt x="-14952" y="5031941"/>
                      <a:pt x="16040" y="4858901"/>
                      <a:pt x="0" y="4765273"/>
                    </a:cubicBezTo>
                    <a:cubicBezTo>
                      <a:pt x="-16040" y="4671645"/>
                      <a:pt x="49209" y="4423846"/>
                      <a:pt x="0" y="4324881"/>
                    </a:cubicBezTo>
                    <a:cubicBezTo>
                      <a:pt x="-49209" y="4225916"/>
                      <a:pt x="40475" y="4049265"/>
                      <a:pt x="0" y="3884488"/>
                    </a:cubicBezTo>
                    <a:cubicBezTo>
                      <a:pt x="-40475" y="3719711"/>
                      <a:pt x="821" y="3547329"/>
                      <a:pt x="0" y="3381989"/>
                    </a:cubicBezTo>
                    <a:cubicBezTo>
                      <a:pt x="-821" y="3216649"/>
                      <a:pt x="33090" y="3105407"/>
                      <a:pt x="0" y="2941596"/>
                    </a:cubicBezTo>
                    <a:cubicBezTo>
                      <a:pt x="-33090" y="2777785"/>
                      <a:pt x="1497" y="2659552"/>
                      <a:pt x="0" y="2439097"/>
                    </a:cubicBezTo>
                    <a:cubicBezTo>
                      <a:pt x="-1497" y="2218642"/>
                      <a:pt x="66556" y="1990803"/>
                      <a:pt x="0" y="1812385"/>
                    </a:cubicBezTo>
                    <a:cubicBezTo>
                      <a:pt x="-66556" y="1633967"/>
                      <a:pt x="17501" y="1531458"/>
                      <a:pt x="0" y="1371992"/>
                    </a:cubicBezTo>
                    <a:cubicBezTo>
                      <a:pt x="-17501" y="1212526"/>
                      <a:pt x="21541" y="1162544"/>
                      <a:pt x="0" y="993706"/>
                    </a:cubicBezTo>
                    <a:cubicBezTo>
                      <a:pt x="-21541" y="824868"/>
                      <a:pt x="25042" y="216170"/>
                      <a:pt x="0" y="0"/>
                    </a:cubicBezTo>
                    <a:close/>
                  </a:path>
                  <a:path w="5488813" h="6210664" stroke="0" extrusionOk="0">
                    <a:moveTo>
                      <a:pt x="0" y="0"/>
                    </a:moveTo>
                    <a:cubicBezTo>
                      <a:pt x="160905" y="-27297"/>
                      <a:pt x="261021" y="22657"/>
                      <a:pt x="493993" y="0"/>
                    </a:cubicBezTo>
                    <a:cubicBezTo>
                      <a:pt x="726965" y="-22657"/>
                      <a:pt x="725314" y="1348"/>
                      <a:pt x="878210" y="0"/>
                    </a:cubicBezTo>
                    <a:cubicBezTo>
                      <a:pt x="1031106" y="-1348"/>
                      <a:pt x="1325733" y="79011"/>
                      <a:pt x="1536868" y="0"/>
                    </a:cubicBezTo>
                    <a:cubicBezTo>
                      <a:pt x="1748003" y="-79011"/>
                      <a:pt x="1864121" y="19564"/>
                      <a:pt x="2030861" y="0"/>
                    </a:cubicBezTo>
                    <a:cubicBezTo>
                      <a:pt x="2197601" y="-19564"/>
                      <a:pt x="2416758" y="23587"/>
                      <a:pt x="2524854" y="0"/>
                    </a:cubicBezTo>
                    <a:cubicBezTo>
                      <a:pt x="2632950" y="-23587"/>
                      <a:pt x="2933079" y="31152"/>
                      <a:pt x="3183512" y="0"/>
                    </a:cubicBezTo>
                    <a:cubicBezTo>
                      <a:pt x="3433945" y="-31152"/>
                      <a:pt x="3424546" y="40075"/>
                      <a:pt x="3622617" y="0"/>
                    </a:cubicBezTo>
                    <a:cubicBezTo>
                      <a:pt x="3820689" y="-40075"/>
                      <a:pt x="3980368" y="50937"/>
                      <a:pt x="4281274" y="0"/>
                    </a:cubicBezTo>
                    <a:cubicBezTo>
                      <a:pt x="4582180" y="-50937"/>
                      <a:pt x="4743599" y="48406"/>
                      <a:pt x="4939932" y="0"/>
                    </a:cubicBezTo>
                    <a:cubicBezTo>
                      <a:pt x="5136265" y="-48406"/>
                      <a:pt x="5347476" y="40281"/>
                      <a:pt x="5488813" y="0"/>
                    </a:cubicBezTo>
                    <a:cubicBezTo>
                      <a:pt x="5553015" y="300379"/>
                      <a:pt x="5442559" y="488150"/>
                      <a:pt x="5488813" y="688819"/>
                    </a:cubicBezTo>
                    <a:cubicBezTo>
                      <a:pt x="5535067" y="889488"/>
                      <a:pt x="5426490" y="1009625"/>
                      <a:pt x="5488813" y="1315532"/>
                    </a:cubicBezTo>
                    <a:cubicBezTo>
                      <a:pt x="5551136" y="1621439"/>
                      <a:pt x="5457767" y="1539611"/>
                      <a:pt x="5488813" y="1693817"/>
                    </a:cubicBezTo>
                    <a:cubicBezTo>
                      <a:pt x="5519859" y="1848023"/>
                      <a:pt x="5423540" y="2053404"/>
                      <a:pt x="5488813" y="2258423"/>
                    </a:cubicBezTo>
                    <a:cubicBezTo>
                      <a:pt x="5554086" y="2463442"/>
                      <a:pt x="5459116" y="2696905"/>
                      <a:pt x="5488813" y="2823029"/>
                    </a:cubicBezTo>
                    <a:cubicBezTo>
                      <a:pt x="5518510" y="2949153"/>
                      <a:pt x="5473113" y="3185495"/>
                      <a:pt x="5488813" y="3387635"/>
                    </a:cubicBezTo>
                    <a:cubicBezTo>
                      <a:pt x="5504513" y="3589775"/>
                      <a:pt x="5424077" y="3845340"/>
                      <a:pt x="5488813" y="4014347"/>
                    </a:cubicBezTo>
                    <a:cubicBezTo>
                      <a:pt x="5553549" y="4183354"/>
                      <a:pt x="5458078" y="4355539"/>
                      <a:pt x="5488813" y="4641060"/>
                    </a:cubicBezTo>
                    <a:cubicBezTo>
                      <a:pt x="5519548" y="4926581"/>
                      <a:pt x="5460682" y="5057218"/>
                      <a:pt x="5488813" y="5267772"/>
                    </a:cubicBezTo>
                    <a:cubicBezTo>
                      <a:pt x="5516944" y="5478326"/>
                      <a:pt x="5464875" y="5564728"/>
                      <a:pt x="5488813" y="5646058"/>
                    </a:cubicBezTo>
                    <a:cubicBezTo>
                      <a:pt x="5512751" y="5727388"/>
                      <a:pt x="5421061" y="6038586"/>
                      <a:pt x="5488813" y="6210664"/>
                    </a:cubicBezTo>
                    <a:cubicBezTo>
                      <a:pt x="5216475" y="6273307"/>
                      <a:pt x="5079267" y="6204343"/>
                      <a:pt x="4885044" y="6210664"/>
                    </a:cubicBezTo>
                    <a:cubicBezTo>
                      <a:pt x="4690821" y="6216985"/>
                      <a:pt x="4657108" y="6165899"/>
                      <a:pt x="4445939" y="6210664"/>
                    </a:cubicBezTo>
                    <a:cubicBezTo>
                      <a:pt x="4234771" y="6255429"/>
                      <a:pt x="4038214" y="6155636"/>
                      <a:pt x="3897057" y="6210664"/>
                    </a:cubicBezTo>
                    <a:cubicBezTo>
                      <a:pt x="3755900" y="6265692"/>
                      <a:pt x="3591429" y="6168919"/>
                      <a:pt x="3512840" y="6210664"/>
                    </a:cubicBezTo>
                    <a:cubicBezTo>
                      <a:pt x="3434251" y="6252409"/>
                      <a:pt x="3258666" y="6186111"/>
                      <a:pt x="3128623" y="6210664"/>
                    </a:cubicBezTo>
                    <a:cubicBezTo>
                      <a:pt x="2998580" y="6235217"/>
                      <a:pt x="2810595" y="6207423"/>
                      <a:pt x="2579742" y="6210664"/>
                    </a:cubicBezTo>
                    <a:cubicBezTo>
                      <a:pt x="2348889" y="6213905"/>
                      <a:pt x="2327223" y="6163816"/>
                      <a:pt x="2140637" y="6210664"/>
                    </a:cubicBezTo>
                    <a:cubicBezTo>
                      <a:pt x="1954051" y="6257512"/>
                      <a:pt x="1717229" y="6142388"/>
                      <a:pt x="1536868" y="6210664"/>
                    </a:cubicBezTo>
                    <a:cubicBezTo>
                      <a:pt x="1356507" y="6278940"/>
                      <a:pt x="1280432" y="6168999"/>
                      <a:pt x="1097763" y="6210664"/>
                    </a:cubicBezTo>
                    <a:cubicBezTo>
                      <a:pt x="915094" y="6252329"/>
                      <a:pt x="751171" y="6171717"/>
                      <a:pt x="493993" y="6210664"/>
                    </a:cubicBezTo>
                    <a:cubicBezTo>
                      <a:pt x="236815" y="6249611"/>
                      <a:pt x="218757" y="6165702"/>
                      <a:pt x="0" y="6210664"/>
                    </a:cubicBezTo>
                    <a:cubicBezTo>
                      <a:pt x="-18239" y="6060023"/>
                      <a:pt x="38071" y="5864122"/>
                      <a:pt x="0" y="5583952"/>
                    </a:cubicBezTo>
                    <a:cubicBezTo>
                      <a:pt x="-38071" y="5303782"/>
                      <a:pt x="36840" y="5217844"/>
                      <a:pt x="0" y="4957239"/>
                    </a:cubicBezTo>
                    <a:cubicBezTo>
                      <a:pt x="-36840" y="4696634"/>
                      <a:pt x="73045" y="4556549"/>
                      <a:pt x="0" y="4268420"/>
                    </a:cubicBezTo>
                    <a:cubicBezTo>
                      <a:pt x="-73045" y="3980291"/>
                      <a:pt x="55849" y="3886050"/>
                      <a:pt x="0" y="3765921"/>
                    </a:cubicBezTo>
                    <a:cubicBezTo>
                      <a:pt x="-55849" y="3645792"/>
                      <a:pt x="17790" y="3290476"/>
                      <a:pt x="0" y="3077102"/>
                    </a:cubicBezTo>
                    <a:cubicBezTo>
                      <a:pt x="-17790" y="2863728"/>
                      <a:pt x="21351" y="2844730"/>
                      <a:pt x="0" y="2636709"/>
                    </a:cubicBezTo>
                    <a:cubicBezTo>
                      <a:pt x="-21351" y="2428688"/>
                      <a:pt x="3407" y="2346097"/>
                      <a:pt x="0" y="2258423"/>
                    </a:cubicBezTo>
                    <a:cubicBezTo>
                      <a:pt x="-3407" y="2170749"/>
                      <a:pt x="9739" y="1984597"/>
                      <a:pt x="0" y="1880137"/>
                    </a:cubicBezTo>
                    <a:cubicBezTo>
                      <a:pt x="-9739" y="1775677"/>
                      <a:pt x="58145" y="1475132"/>
                      <a:pt x="0" y="1253425"/>
                    </a:cubicBezTo>
                    <a:cubicBezTo>
                      <a:pt x="-58145" y="1031718"/>
                      <a:pt x="41701" y="960581"/>
                      <a:pt x="0" y="875139"/>
                    </a:cubicBezTo>
                    <a:cubicBezTo>
                      <a:pt x="-41701" y="789697"/>
                      <a:pt x="30188" y="392061"/>
                      <a:pt x="0" y="0"/>
                    </a:cubicBezTo>
                    <a:close/>
                  </a:path>
                </a:pathLst>
              </a:custGeom>
              <a:gradFill flip="none" rotWithShape="1">
                <a:gsLst>
                  <a:gs pos="0">
                    <a:srgbClr val="A482E5">
                      <a:shade val="30000"/>
                      <a:satMod val="115000"/>
                    </a:srgbClr>
                  </a:gs>
                  <a:gs pos="50000">
                    <a:srgbClr val="A482E5">
                      <a:shade val="67500"/>
                      <a:satMod val="115000"/>
                    </a:srgbClr>
                  </a:gs>
                  <a:gs pos="100000">
                    <a:srgbClr val="C17FEC"/>
                  </a:gs>
                </a:gsLst>
                <a:path path="circle">
                  <a:fillToRect l="50000" t="50000" r="50000" b="50000"/>
                </a:path>
                <a:tileRect/>
              </a:gradFill>
              <a:ln>
                <a:solidFill>
                  <a:srgbClr val="8D45F3"/>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4"/>
              </a:lnRef>
              <a:fillRef idx="3">
                <a:schemeClr val="accent4"/>
              </a:fillRef>
              <a:effectRef idx="2">
                <a:schemeClr val="accent4"/>
              </a:effectRef>
              <a:fontRef idx="minor">
                <a:schemeClr val="lt1"/>
              </a:fontRef>
            </p:style>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5400" i="1" smtClean="0">
                              <a:latin typeface="Cambria Math" panose="02040503050406030204" pitchFamily="18" charset="0"/>
                            </a:rPr>
                          </m:ctrlPr>
                        </m:sSubPr>
                        <m:e>
                          <m:r>
                            <a:rPr lang="en-CA" sz="5400" i="1">
                              <a:latin typeface="Cambria Math" panose="02040503050406030204" pitchFamily="18" charset="0"/>
                            </a:rPr>
                            <m:t>𝐺</m:t>
                          </m:r>
                        </m:e>
                        <m:sub>
                          <m:r>
                            <a:rPr lang="en-US" sz="5400" i="1">
                              <a:latin typeface="Cambria Math" panose="02040503050406030204" pitchFamily="18" charset="0"/>
                              <a:ea typeface="Cambria Math" panose="02040503050406030204" pitchFamily="18" charset="0"/>
                            </a:rPr>
                            <m:t>𝜇𝜈</m:t>
                          </m:r>
                        </m:sub>
                      </m:sSub>
                      <m:r>
                        <a:rPr lang="en-CA" sz="5400" i="1">
                          <a:latin typeface="Cambria Math" panose="02040503050406030204" pitchFamily="18" charset="0"/>
                        </a:rPr>
                        <m:t>=8</m:t>
                      </m:r>
                      <m:r>
                        <a:rPr lang="en-CA" sz="5400" i="1">
                          <a:latin typeface="Cambria Math" panose="02040503050406030204" pitchFamily="18" charset="0"/>
                          <a:ea typeface="Cambria Math" panose="02040503050406030204" pitchFamily="18" charset="0"/>
                        </a:rPr>
                        <m:t>𝜋</m:t>
                      </m:r>
                      <m:sSub>
                        <m:sSubPr>
                          <m:ctrlPr>
                            <a:rPr lang="en-CA" sz="5400" i="1">
                              <a:latin typeface="Cambria Math" panose="02040503050406030204" pitchFamily="18" charset="0"/>
                              <a:ea typeface="Cambria Math" panose="02040503050406030204" pitchFamily="18" charset="0"/>
                            </a:rPr>
                          </m:ctrlPr>
                        </m:sSubPr>
                        <m:e>
                          <m:r>
                            <a:rPr lang="en-CA" sz="5400" i="1">
                              <a:latin typeface="Cambria Math" panose="02040503050406030204" pitchFamily="18" charset="0"/>
                              <a:ea typeface="Cambria Math" panose="02040503050406030204" pitchFamily="18" charset="0"/>
                            </a:rPr>
                            <m:t>𝑇</m:t>
                          </m:r>
                        </m:e>
                        <m:sub>
                          <m:r>
                            <a:rPr lang="en-CA" sz="5400" i="1">
                              <a:latin typeface="Cambria Math" panose="02040503050406030204" pitchFamily="18" charset="0"/>
                              <a:ea typeface="Cambria Math" panose="02040503050406030204" pitchFamily="18" charset="0"/>
                            </a:rPr>
                            <m:t>𝜇𝜈</m:t>
                          </m:r>
                        </m:sub>
                      </m:sSub>
                    </m:oMath>
                  </m:oMathPara>
                </a14:m>
                <a:endParaRPr lang="en-US" dirty="0"/>
              </a:p>
              <a:p>
                <a:r>
                  <a:rPr lang="en-US" dirty="0">
                    <a:latin typeface="Futura Medium" panose="020B0602020204020303" pitchFamily="34" charset="-79"/>
                    <a:cs typeface="Futura Medium" panose="020B0602020204020303" pitchFamily="34" charset="-79"/>
                  </a:rPr>
                  <a:t>Although Einstein’s theory of general relativity was not free of skeptics, among whom Einstein was one, the combined work of physicists and mathematicians allowed them to arrive at </a:t>
                </a:r>
                <a:r>
                  <a:rPr lang="en-US" u="sng" dirty="0">
                    <a:solidFill>
                      <a:srgbClr val="002060"/>
                    </a:solidFill>
                    <a:latin typeface="Futura Medium" panose="020B0602020204020303" pitchFamily="34" charset="-79"/>
                    <a:cs typeface="Futura Medium" panose="020B0602020204020303" pitchFamily="34" charset="-79"/>
                  </a:rPr>
                  <a:t>Einstein’s field equations</a:t>
                </a:r>
                <a:r>
                  <a:rPr lang="en-US" dirty="0">
                    <a:latin typeface="Futura Medium" panose="020B0602020204020303" pitchFamily="34" charset="-79"/>
                    <a:cs typeface="Futura Medium" panose="020B0602020204020303" pitchFamily="34" charset="-79"/>
                  </a:rPr>
                  <a:t>. [3]</a:t>
                </a:r>
              </a:p>
              <a:p>
                <a:r>
                  <a:rPr lang="en-US" dirty="0">
                    <a:latin typeface="Futura Medium" panose="020B0602020204020303" pitchFamily="34" charset="-79"/>
                    <a:cs typeface="Futura Medium" panose="020B0602020204020303" pitchFamily="34" charset="-79"/>
                  </a:rPr>
                  <a:t> </a:t>
                </a:r>
              </a:p>
              <a:p>
                <a:r>
                  <a:rPr lang="en-US" dirty="0">
                    <a:latin typeface="Futura Medium" panose="020B0602020204020303" pitchFamily="34" charset="-79"/>
                    <a:cs typeface="Futura Medium" panose="020B0602020204020303" pitchFamily="34" charset="-79"/>
                  </a:rPr>
                  <a:t>For Newtonian gravity, the source of gravity is the mass itself, while special relativity defines mass as part of an energy-momentum tensor. Einstein recognized that Newton’s theory only considers an inertial frame. Thus for a free particle, a gravitational field would follow </a:t>
                </a:r>
                <a:r>
                  <a:rPr lang="en-US" sz="2000" u="sng" dirty="0">
                    <a:solidFill>
                      <a:srgbClr val="002060"/>
                    </a:solidFill>
                    <a:latin typeface="Futura Medium" panose="020B0602020204020303" pitchFamily="34" charset="-79"/>
                    <a:cs typeface="Futura Medium" panose="020B0602020204020303" pitchFamily="34" charset="-79"/>
                  </a:rPr>
                  <a:t>geodesics</a:t>
                </a:r>
                <a:r>
                  <a:rPr lang="en-US" dirty="0">
                    <a:latin typeface="Futura Medium" panose="020B0602020204020303" pitchFamily="34" charset="-79"/>
                    <a:cs typeface="Futura Medium" panose="020B0602020204020303" pitchFamily="34" charset="-79"/>
                  </a:rPr>
                  <a:t> (locally length-minimizing curve). [3]</a:t>
                </a:r>
              </a:p>
              <a:p>
                <a:endParaRPr lang="en-US" dirty="0">
                  <a:latin typeface="Futura Medium" panose="020B0602020204020303" pitchFamily="34" charset="-79"/>
                  <a:cs typeface="Futura Medium" panose="020B0602020204020303" pitchFamily="34" charset="-79"/>
                </a:endParaRPr>
              </a:p>
              <a:p>
                <a:r>
                  <a:rPr lang="en-US" dirty="0">
                    <a:latin typeface="Futura Medium" panose="020B0602020204020303" pitchFamily="34" charset="-79"/>
                    <a:cs typeface="Futura Medium" panose="020B0602020204020303" pitchFamily="34" charset="-79"/>
                  </a:rPr>
                  <a:t>The equation above is actually 10 second-order differential equations in disguise! </a:t>
                </a:r>
                <a14:m>
                  <m:oMath xmlns:m="http://schemas.openxmlformats.org/officeDocument/2006/math">
                    <m:sSub>
                      <m:sSubPr>
                        <m:ctrlPr>
                          <a:rPr lang="en-US" i="1" smtClean="0">
                            <a:latin typeface="Cambria Math" panose="02040503050406030204" pitchFamily="18" charset="0"/>
                            <a:cs typeface="Futura Medium" panose="020B0602020204020303" pitchFamily="34" charset="-79"/>
                          </a:rPr>
                        </m:ctrlPr>
                      </m:sSubPr>
                      <m:e>
                        <m:r>
                          <a:rPr lang="en-CA" b="0" i="1" smtClean="0">
                            <a:latin typeface="Cambria Math" panose="02040503050406030204" pitchFamily="18" charset="0"/>
                            <a:cs typeface="Futura Medium" panose="020B0602020204020303" pitchFamily="34" charset="-79"/>
                          </a:rPr>
                          <m:t>𝑇</m:t>
                        </m:r>
                      </m:e>
                      <m:sub>
                        <m:r>
                          <a:rPr lang="en-US" i="1" smtClean="0">
                            <a:latin typeface="Cambria Math" panose="02040503050406030204" pitchFamily="18" charset="0"/>
                            <a:ea typeface="Cambria Math" panose="02040503050406030204" pitchFamily="18" charset="0"/>
                            <a:cs typeface="Futura Medium" panose="020B0602020204020303" pitchFamily="34" charset="-79"/>
                          </a:rPr>
                          <m:t>𝜇𝜈</m:t>
                        </m:r>
                      </m:sub>
                    </m:sSub>
                  </m:oMath>
                </a14:m>
                <a:r>
                  <a:rPr lang="en-US" dirty="0">
                    <a:latin typeface="Futura Medium" panose="020B0602020204020303" pitchFamily="34" charset="-79"/>
                    <a:cs typeface="Futura Medium" panose="020B0602020204020303" pitchFamily="34" charset="-79"/>
                  </a:rPr>
                  <a:t> is the energy-momentum tensor in abstract index notation. [3]</a:t>
                </a:r>
              </a:p>
              <a:p>
                <a:endParaRPr lang="en-US" dirty="0">
                  <a:latin typeface="Futura Medium" panose="020B0602020204020303" pitchFamily="34" charset="-79"/>
                  <a:cs typeface="Futura Medium" panose="020B0602020204020303" pitchFamily="34" charset="-79"/>
                </a:endParaRPr>
              </a:p>
            </p:txBody>
          </p:sp>
        </mc:Choice>
        <mc:Fallback>
          <p:sp>
            <p:nvSpPr>
              <p:cNvPr id="5" name="TextBox 4">
                <a:extLst>
                  <a:ext uri="{FF2B5EF4-FFF2-40B4-BE49-F238E27FC236}">
                    <a16:creationId xmlns:a16="http://schemas.microsoft.com/office/drawing/2014/main" id="{B997C1BD-558B-CB4D-8979-34D8CAC299AC}"/>
                  </a:ext>
                </a:extLst>
              </p:cNvPr>
              <p:cNvSpPr txBox="1">
                <a:spLocks noRot="1" noChangeAspect="1" noMove="1" noResize="1" noEditPoints="1" noAdjustHandles="1" noChangeArrowheads="1" noChangeShapeType="1" noTextEdit="1"/>
              </p:cNvSpPr>
              <p:nvPr/>
            </p:nvSpPr>
            <p:spPr>
              <a:xfrm>
                <a:off x="497650" y="275861"/>
                <a:ext cx="5488813" cy="6210664"/>
              </a:xfrm>
              <a:prstGeom prst="rect">
                <a:avLst/>
              </a:prstGeom>
              <a:blipFill>
                <a:blip r:embed="rId2"/>
                <a:stretch>
                  <a:fillRect l="-228" r="-1142"/>
                </a:stretch>
              </a:blipFill>
              <a:ln>
                <a:solidFill>
                  <a:srgbClr val="8D45F3"/>
                </a:solidFill>
                <a:extLst>
                  <a:ext uri="{C807C97D-BFC1-408E-A445-0C87EB9F89A2}">
                    <ask:lineSketchStyleProps xmlns:ask="http://schemas.microsoft.com/office/drawing/2018/sketchyshapes" sd="1219033472">
                      <a:custGeom>
                        <a:avLst/>
                        <a:gdLst>
                          <a:gd name="connsiteX0" fmla="*/ 0 w 5488813"/>
                          <a:gd name="connsiteY0" fmla="*/ 0 h 6210664"/>
                          <a:gd name="connsiteX1" fmla="*/ 439105 w 5488813"/>
                          <a:gd name="connsiteY1" fmla="*/ 0 h 6210664"/>
                          <a:gd name="connsiteX2" fmla="*/ 823322 w 5488813"/>
                          <a:gd name="connsiteY2" fmla="*/ 0 h 6210664"/>
                          <a:gd name="connsiteX3" fmla="*/ 1372203 w 5488813"/>
                          <a:gd name="connsiteY3" fmla="*/ 0 h 6210664"/>
                          <a:gd name="connsiteX4" fmla="*/ 2030861 w 5488813"/>
                          <a:gd name="connsiteY4" fmla="*/ 0 h 6210664"/>
                          <a:gd name="connsiteX5" fmla="*/ 2524854 w 5488813"/>
                          <a:gd name="connsiteY5" fmla="*/ 0 h 6210664"/>
                          <a:gd name="connsiteX6" fmla="*/ 3018847 w 5488813"/>
                          <a:gd name="connsiteY6" fmla="*/ 0 h 6210664"/>
                          <a:gd name="connsiteX7" fmla="*/ 3567728 w 5488813"/>
                          <a:gd name="connsiteY7" fmla="*/ 0 h 6210664"/>
                          <a:gd name="connsiteX8" fmla="*/ 4171498 w 5488813"/>
                          <a:gd name="connsiteY8" fmla="*/ 0 h 6210664"/>
                          <a:gd name="connsiteX9" fmla="*/ 4775267 w 5488813"/>
                          <a:gd name="connsiteY9" fmla="*/ 0 h 6210664"/>
                          <a:gd name="connsiteX10" fmla="*/ 5488813 w 5488813"/>
                          <a:gd name="connsiteY10" fmla="*/ 0 h 6210664"/>
                          <a:gd name="connsiteX11" fmla="*/ 5488813 w 5488813"/>
                          <a:gd name="connsiteY11" fmla="*/ 688819 h 6210664"/>
                          <a:gd name="connsiteX12" fmla="*/ 5488813 w 5488813"/>
                          <a:gd name="connsiteY12" fmla="*/ 1129212 h 6210664"/>
                          <a:gd name="connsiteX13" fmla="*/ 5488813 w 5488813"/>
                          <a:gd name="connsiteY13" fmla="*/ 1693817 h 6210664"/>
                          <a:gd name="connsiteX14" fmla="*/ 5488813 w 5488813"/>
                          <a:gd name="connsiteY14" fmla="*/ 2320530 h 6210664"/>
                          <a:gd name="connsiteX15" fmla="*/ 5488813 w 5488813"/>
                          <a:gd name="connsiteY15" fmla="*/ 3009349 h 6210664"/>
                          <a:gd name="connsiteX16" fmla="*/ 5488813 w 5488813"/>
                          <a:gd name="connsiteY16" fmla="*/ 3636061 h 6210664"/>
                          <a:gd name="connsiteX17" fmla="*/ 5488813 w 5488813"/>
                          <a:gd name="connsiteY17" fmla="*/ 4324881 h 6210664"/>
                          <a:gd name="connsiteX18" fmla="*/ 5488813 w 5488813"/>
                          <a:gd name="connsiteY18" fmla="*/ 4951593 h 6210664"/>
                          <a:gd name="connsiteX19" fmla="*/ 5488813 w 5488813"/>
                          <a:gd name="connsiteY19" fmla="*/ 5391986 h 6210664"/>
                          <a:gd name="connsiteX20" fmla="*/ 5488813 w 5488813"/>
                          <a:gd name="connsiteY20" fmla="*/ 6210664 h 6210664"/>
                          <a:gd name="connsiteX21" fmla="*/ 4994820 w 5488813"/>
                          <a:gd name="connsiteY21" fmla="*/ 6210664 h 6210664"/>
                          <a:gd name="connsiteX22" fmla="*/ 4445939 w 5488813"/>
                          <a:gd name="connsiteY22" fmla="*/ 6210664 h 6210664"/>
                          <a:gd name="connsiteX23" fmla="*/ 4061722 w 5488813"/>
                          <a:gd name="connsiteY23" fmla="*/ 6210664 h 6210664"/>
                          <a:gd name="connsiteX24" fmla="*/ 3567728 w 5488813"/>
                          <a:gd name="connsiteY24" fmla="*/ 6210664 h 6210664"/>
                          <a:gd name="connsiteX25" fmla="*/ 2963959 w 5488813"/>
                          <a:gd name="connsiteY25" fmla="*/ 6210664 h 6210664"/>
                          <a:gd name="connsiteX26" fmla="*/ 2524854 w 5488813"/>
                          <a:gd name="connsiteY26" fmla="*/ 6210664 h 6210664"/>
                          <a:gd name="connsiteX27" fmla="*/ 1866196 w 5488813"/>
                          <a:gd name="connsiteY27" fmla="*/ 6210664 h 6210664"/>
                          <a:gd name="connsiteX28" fmla="*/ 1207539 w 5488813"/>
                          <a:gd name="connsiteY28" fmla="*/ 6210664 h 6210664"/>
                          <a:gd name="connsiteX29" fmla="*/ 658658 w 5488813"/>
                          <a:gd name="connsiteY29" fmla="*/ 6210664 h 6210664"/>
                          <a:gd name="connsiteX30" fmla="*/ 0 w 5488813"/>
                          <a:gd name="connsiteY30" fmla="*/ 6210664 h 6210664"/>
                          <a:gd name="connsiteX31" fmla="*/ 0 w 5488813"/>
                          <a:gd name="connsiteY31" fmla="*/ 5646058 h 6210664"/>
                          <a:gd name="connsiteX32" fmla="*/ 0 w 5488813"/>
                          <a:gd name="connsiteY32" fmla="*/ 5205666 h 6210664"/>
                          <a:gd name="connsiteX33" fmla="*/ 0 w 5488813"/>
                          <a:gd name="connsiteY33" fmla="*/ 4765273 h 6210664"/>
                          <a:gd name="connsiteX34" fmla="*/ 0 w 5488813"/>
                          <a:gd name="connsiteY34" fmla="*/ 4324881 h 6210664"/>
                          <a:gd name="connsiteX35" fmla="*/ 0 w 5488813"/>
                          <a:gd name="connsiteY35" fmla="*/ 3884488 h 6210664"/>
                          <a:gd name="connsiteX36" fmla="*/ 0 w 5488813"/>
                          <a:gd name="connsiteY36" fmla="*/ 3381989 h 6210664"/>
                          <a:gd name="connsiteX37" fmla="*/ 0 w 5488813"/>
                          <a:gd name="connsiteY37" fmla="*/ 2941596 h 6210664"/>
                          <a:gd name="connsiteX38" fmla="*/ 0 w 5488813"/>
                          <a:gd name="connsiteY38" fmla="*/ 2439097 h 6210664"/>
                          <a:gd name="connsiteX39" fmla="*/ 0 w 5488813"/>
                          <a:gd name="connsiteY39" fmla="*/ 1812385 h 6210664"/>
                          <a:gd name="connsiteX40" fmla="*/ 0 w 5488813"/>
                          <a:gd name="connsiteY40" fmla="*/ 1371992 h 6210664"/>
                          <a:gd name="connsiteX41" fmla="*/ 0 w 5488813"/>
                          <a:gd name="connsiteY41" fmla="*/ 993706 h 6210664"/>
                          <a:gd name="connsiteX42" fmla="*/ 0 w 5488813"/>
                          <a:gd name="connsiteY42" fmla="*/ 0 h 6210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488813" h="6210664" fill="none" extrusionOk="0">
                            <a:moveTo>
                              <a:pt x="0" y="0"/>
                            </a:moveTo>
                            <a:cubicBezTo>
                              <a:pt x="185508" y="-43355"/>
                              <a:pt x="267322" y="4798"/>
                              <a:pt x="439105" y="0"/>
                            </a:cubicBezTo>
                            <a:cubicBezTo>
                              <a:pt x="610889" y="-4798"/>
                              <a:pt x="661295" y="5789"/>
                              <a:pt x="823322" y="0"/>
                            </a:cubicBezTo>
                            <a:cubicBezTo>
                              <a:pt x="985349" y="-5789"/>
                              <a:pt x="1135017" y="31610"/>
                              <a:pt x="1372203" y="0"/>
                            </a:cubicBezTo>
                            <a:cubicBezTo>
                              <a:pt x="1609389" y="-31610"/>
                              <a:pt x="1718128" y="40343"/>
                              <a:pt x="2030861" y="0"/>
                            </a:cubicBezTo>
                            <a:cubicBezTo>
                              <a:pt x="2343594" y="-40343"/>
                              <a:pt x="2374161" y="39817"/>
                              <a:pt x="2524854" y="0"/>
                            </a:cubicBezTo>
                            <a:cubicBezTo>
                              <a:pt x="2675547" y="-39817"/>
                              <a:pt x="2917273" y="14805"/>
                              <a:pt x="3018847" y="0"/>
                            </a:cubicBezTo>
                            <a:cubicBezTo>
                              <a:pt x="3120421" y="-14805"/>
                              <a:pt x="3338665" y="8837"/>
                              <a:pt x="3567728" y="0"/>
                            </a:cubicBezTo>
                            <a:cubicBezTo>
                              <a:pt x="3796791" y="-8837"/>
                              <a:pt x="3988630" y="56733"/>
                              <a:pt x="4171498" y="0"/>
                            </a:cubicBezTo>
                            <a:cubicBezTo>
                              <a:pt x="4354366" y="-56733"/>
                              <a:pt x="4481661" y="17892"/>
                              <a:pt x="4775267" y="0"/>
                            </a:cubicBezTo>
                            <a:cubicBezTo>
                              <a:pt x="5068873" y="-17892"/>
                              <a:pt x="5169368" y="54027"/>
                              <a:pt x="5488813" y="0"/>
                            </a:cubicBezTo>
                            <a:cubicBezTo>
                              <a:pt x="5538064" y="224567"/>
                              <a:pt x="5485714" y="417494"/>
                              <a:pt x="5488813" y="688819"/>
                            </a:cubicBezTo>
                            <a:cubicBezTo>
                              <a:pt x="5491912" y="960144"/>
                              <a:pt x="5474889" y="985187"/>
                              <a:pt x="5488813" y="1129212"/>
                            </a:cubicBezTo>
                            <a:cubicBezTo>
                              <a:pt x="5502737" y="1273237"/>
                              <a:pt x="5473367" y="1557089"/>
                              <a:pt x="5488813" y="1693817"/>
                            </a:cubicBezTo>
                            <a:cubicBezTo>
                              <a:pt x="5504259" y="1830545"/>
                              <a:pt x="5423870" y="2122264"/>
                              <a:pt x="5488813" y="2320530"/>
                            </a:cubicBezTo>
                            <a:cubicBezTo>
                              <a:pt x="5553756" y="2518796"/>
                              <a:pt x="5480000" y="2814385"/>
                              <a:pt x="5488813" y="3009349"/>
                            </a:cubicBezTo>
                            <a:cubicBezTo>
                              <a:pt x="5497626" y="3204313"/>
                              <a:pt x="5470812" y="3450590"/>
                              <a:pt x="5488813" y="3636061"/>
                            </a:cubicBezTo>
                            <a:cubicBezTo>
                              <a:pt x="5506814" y="3821532"/>
                              <a:pt x="5432710" y="4053589"/>
                              <a:pt x="5488813" y="4324881"/>
                            </a:cubicBezTo>
                            <a:cubicBezTo>
                              <a:pt x="5544916" y="4596173"/>
                              <a:pt x="5446346" y="4788409"/>
                              <a:pt x="5488813" y="4951593"/>
                            </a:cubicBezTo>
                            <a:cubicBezTo>
                              <a:pt x="5531280" y="5114777"/>
                              <a:pt x="5479952" y="5238074"/>
                              <a:pt x="5488813" y="5391986"/>
                            </a:cubicBezTo>
                            <a:cubicBezTo>
                              <a:pt x="5497674" y="5545898"/>
                              <a:pt x="5470863" y="5847174"/>
                              <a:pt x="5488813" y="6210664"/>
                            </a:cubicBezTo>
                            <a:cubicBezTo>
                              <a:pt x="5325410" y="6261144"/>
                              <a:pt x="5187995" y="6198925"/>
                              <a:pt x="4994820" y="6210664"/>
                            </a:cubicBezTo>
                            <a:cubicBezTo>
                              <a:pt x="4801645" y="6222403"/>
                              <a:pt x="4658013" y="6171834"/>
                              <a:pt x="4445939" y="6210664"/>
                            </a:cubicBezTo>
                            <a:cubicBezTo>
                              <a:pt x="4233865" y="6249494"/>
                              <a:pt x="4151281" y="6206639"/>
                              <a:pt x="4061722" y="6210664"/>
                            </a:cubicBezTo>
                            <a:cubicBezTo>
                              <a:pt x="3972163" y="6214689"/>
                              <a:pt x="3694786" y="6210292"/>
                              <a:pt x="3567728" y="6210664"/>
                            </a:cubicBezTo>
                            <a:cubicBezTo>
                              <a:pt x="3440670" y="6211036"/>
                              <a:pt x="3217725" y="6193393"/>
                              <a:pt x="2963959" y="6210664"/>
                            </a:cubicBezTo>
                            <a:cubicBezTo>
                              <a:pt x="2710193" y="6227935"/>
                              <a:pt x="2720018" y="6199972"/>
                              <a:pt x="2524854" y="6210664"/>
                            </a:cubicBezTo>
                            <a:cubicBezTo>
                              <a:pt x="2329690" y="6221356"/>
                              <a:pt x="2154181" y="6142542"/>
                              <a:pt x="1866196" y="6210664"/>
                            </a:cubicBezTo>
                            <a:cubicBezTo>
                              <a:pt x="1578211" y="6278786"/>
                              <a:pt x="1467939" y="6199899"/>
                              <a:pt x="1207539" y="6210664"/>
                            </a:cubicBezTo>
                            <a:cubicBezTo>
                              <a:pt x="947139" y="6221429"/>
                              <a:pt x="816212" y="6200501"/>
                              <a:pt x="658658" y="6210664"/>
                            </a:cubicBezTo>
                            <a:cubicBezTo>
                              <a:pt x="501104" y="6220827"/>
                              <a:pt x="260837" y="6134304"/>
                              <a:pt x="0" y="6210664"/>
                            </a:cubicBezTo>
                            <a:cubicBezTo>
                              <a:pt x="-16340" y="5954161"/>
                              <a:pt x="12486" y="5839582"/>
                              <a:pt x="0" y="5646058"/>
                            </a:cubicBezTo>
                            <a:cubicBezTo>
                              <a:pt x="-12486" y="5452534"/>
                              <a:pt x="14952" y="5379391"/>
                              <a:pt x="0" y="5205666"/>
                            </a:cubicBezTo>
                            <a:cubicBezTo>
                              <a:pt x="-14952" y="5031941"/>
                              <a:pt x="16040" y="4858901"/>
                              <a:pt x="0" y="4765273"/>
                            </a:cubicBezTo>
                            <a:cubicBezTo>
                              <a:pt x="-16040" y="4671645"/>
                              <a:pt x="49209" y="4423846"/>
                              <a:pt x="0" y="4324881"/>
                            </a:cubicBezTo>
                            <a:cubicBezTo>
                              <a:pt x="-49209" y="4225916"/>
                              <a:pt x="40475" y="4049265"/>
                              <a:pt x="0" y="3884488"/>
                            </a:cubicBezTo>
                            <a:cubicBezTo>
                              <a:pt x="-40475" y="3719711"/>
                              <a:pt x="821" y="3547329"/>
                              <a:pt x="0" y="3381989"/>
                            </a:cubicBezTo>
                            <a:cubicBezTo>
                              <a:pt x="-821" y="3216649"/>
                              <a:pt x="33090" y="3105407"/>
                              <a:pt x="0" y="2941596"/>
                            </a:cubicBezTo>
                            <a:cubicBezTo>
                              <a:pt x="-33090" y="2777785"/>
                              <a:pt x="1497" y="2659552"/>
                              <a:pt x="0" y="2439097"/>
                            </a:cubicBezTo>
                            <a:cubicBezTo>
                              <a:pt x="-1497" y="2218642"/>
                              <a:pt x="66556" y="1990803"/>
                              <a:pt x="0" y="1812385"/>
                            </a:cubicBezTo>
                            <a:cubicBezTo>
                              <a:pt x="-66556" y="1633967"/>
                              <a:pt x="17501" y="1531458"/>
                              <a:pt x="0" y="1371992"/>
                            </a:cubicBezTo>
                            <a:cubicBezTo>
                              <a:pt x="-17501" y="1212526"/>
                              <a:pt x="21541" y="1162544"/>
                              <a:pt x="0" y="993706"/>
                            </a:cubicBezTo>
                            <a:cubicBezTo>
                              <a:pt x="-21541" y="824868"/>
                              <a:pt x="25042" y="216170"/>
                              <a:pt x="0" y="0"/>
                            </a:cubicBezTo>
                            <a:close/>
                          </a:path>
                          <a:path w="5488813" h="6210664" stroke="0" extrusionOk="0">
                            <a:moveTo>
                              <a:pt x="0" y="0"/>
                            </a:moveTo>
                            <a:cubicBezTo>
                              <a:pt x="160905" y="-27297"/>
                              <a:pt x="261021" y="22657"/>
                              <a:pt x="493993" y="0"/>
                            </a:cubicBezTo>
                            <a:cubicBezTo>
                              <a:pt x="726965" y="-22657"/>
                              <a:pt x="725314" y="1348"/>
                              <a:pt x="878210" y="0"/>
                            </a:cubicBezTo>
                            <a:cubicBezTo>
                              <a:pt x="1031106" y="-1348"/>
                              <a:pt x="1325733" y="79011"/>
                              <a:pt x="1536868" y="0"/>
                            </a:cubicBezTo>
                            <a:cubicBezTo>
                              <a:pt x="1748003" y="-79011"/>
                              <a:pt x="1864121" y="19564"/>
                              <a:pt x="2030861" y="0"/>
                            </a:cubicBezTo>
                            <a:cubicBezTo>
                              <a:pt x="2197601" y="-19564"/>
                              <a:pt x="2416758" y="23587"/>
                              <a:pt x="2524854" y="0"/>
                            </a:cubicBezTo>
                            <a:cubicBezTo>
                              <a:pt x="2632950" y="-23587"/>
                              <a:pt x="2933079" y="31152"/>
                              <a:pt x="3183512" y="0"/>
                            </a:cubicBezTo>
                            <a:cubicBezTo>
                              <a:pt x="3433945" y="-31152"/>
                              <a:pt x="3424546" y="40075"/>
                              <a:pt x="3622617" y="0"/>
                            </a:cubicBezTo>
                            <a:cubicBezTo>
                              <a:pt x="3820689" y="-40075"/>
                              <a:pt x="3980368" y="50937"/>
                              <a:pt x="4281274" y="0"/>
                            </a:cubicBezTo>
                            <a:cubicBezTo>
                              <a:pt x="4582180" y="-50937"/>
                              <a:pt x="4743599" y="48406"/>
                              <a:pt x="4939932" y="0"/>
                            </a:cubicBezTo>
                            <a:cubicBezTo>
                              <a:pt x="5136265" y="-48406"/>
                              <a:pt x="5347476" y="40281"/>
                              <a:pt x="5488813" y="0"/>
                            </a:cubicBezTo>
                            <a:cubicBezTo>
                              <a:pt x="5553015" y="300379"/>
                              <a:pt x="5442559" y="488150"/>
                              <a:pt x="5488813" y="688819"/>
                            </a:cubicBezTo>
                            <a:cubicBezTo>
                              <a:pt x="5535067" y="889488"/>
                              <a:pt x="5426490" y="1009625"/>
                              <a:pt x="5488813" y="1315532"/>
                            </a:cubicBezTo>
                            <a:cubicBezTo>
                              <a:pt x="5551136" y="1621439"/>
                              <a:pt x="5457767" y="1539611"/>
                              <a:pt x="5488813" y="1693817"/>
                            </a:cubicBezTo>
                            <a:cubicBezTo>
                              <a:pt x="5519859" y="1848023"/>
                              <a:pt x="5423540" y="2053404"/>
                              <a:pt x="5488813" y="2258423"/>
                            </a:cubicBezTo>
                            <a:cubicBezTo>
                              <a:pt x="5554086" y="2463442"/>
                              <a:pt x="5459116" y="2696905"/>
                              <a:pt x="5488813" y="2823029"/>
                            </a:cubicBezTo>
                            <a:cubicBezTo>
                              <a:pt x="5518510" y="2949153"/>
                              <a:pt x="5473113" y="3185495"/>
                              <a:pt x="5488813" y="3387635"/>
                            </a:cubicBezTo>
                            <a:cubicBezTo>
                              <a:pt x="5504513" y="3589775"/>
                              <a:pt x="5424077" y="3845340"/>
                              <a:pt x="5488813" y="4014347"/>
                            </a:cubicBezTo>
                            <a:cubicBezTo>
                              <a:pt x="5553549" y="4183354"/>
                              <a:pt x="5458078" y="4355539"/>
                              <a:pt x="5488813" y="4641060"/>
                            </a:cubicBezTo>
                            <a:cubicBezTo>
                              <a:pt x="5519548" y="4926581"/>
                              <a:pt x="5460682" y="5057218"/>
                              <a:pt x="5488813" y="5267772"/>
                            </a:cubicBezTo>
                            <a:cubicBezTo>
                              <a:pt x="5516944" y="5478326"/>
                              <a:pt x="5464875" y="5564728"/>
                              <a:pt x="5488813" y="5646058"/>
                            </a:cubicBezTo>
                            <a:cubicBezTo>
                              <a:pt x="5512751" y="5727388"/>
                              <a:pt x="5421061" y="6038586"/>
                              <a:pt x="5488813" y="6210664"/>
                            </a:cubicBezTo>
                            <a:cubicBezTo>
                              <a:pt x="5216475" y="6273307"/>
                              <a:pt x="5079267" y="6204343"/>
                              <a:pt x="4885044" y="6210664"/>
                            </a:cubicBezTo>
                            <a:cubicBezTo>
                              <a:pt x="4690821" y="6216985"/>
                              <a:pt x="4657108" y="6165899"/>
                              <a:pt x="4445939" y="6210664"/>
                            </a:cubicBezTo>
                            <a:cubicBezTo>
                              <a:pt x="4234771" y="6255429"/>
                              <a:pt x="4038214" y="6155636"/>
                              <a:pt x="3897057" y="6210664"/>
                            </a:cubicBezTo>
                            <a:cubicBezTo>
                              <a:pt x="3755900" y="6265692"/>
                              <a:pt x="3591429" y="6168919"/>
                              <a:pt x="3512840" y="6210664"/>
                            </a:cubicBezTo>
                            <a:cubicBezTo>
                              <a:pt x="3434251" y="6252409"/>
                              <a:pt x="3258666" y="6186111"/>
                              <a:pt x="3128623" y="6210664"/>
                            </a:cubicBezTo>
                            <a:cubicBezTo>
                              <a:pt x="2998580" y="6235217"/>
                              <a:pt x="2810595" y="6207423"/>
                              <a:pt x="2579742" y="6210664"/>
                            </a:cubicBezTo>
                            <a:cubicBezTo>
                              <a:pt x="2348889" y="6213905"/>
                              <a:pt x="2327223" y="6163816"/>
                              <a:pt x="2140637" y="6210664"/>
                            </a:cubicBezTo>
                            <a:cubicBezTo>
                              <a:pt x="1954051" y="6257512"/>
                              <a:pt x="1717229" y="6142388"/>
                              <a:pt x="1536868" y="6210664"/>
                            </a:cubicBezTo>
                            <a:cubicBezTo>
                              <a:pt x="1356507" y="6278940"/>
                              <a:pt x="1280432" y="6168999"/>
                              <a:pt x="1097763" y="6210664"/>
                            </a:cubicBezTo>
                            <a:cubicBezTo>
                              <a:pt x="915094" y="6252329"/>
                              <a:pt x="751171" y="6171717"/>
                              <a:pt x="493993" y="6210664"/>
                            </a:cubicBezTo>
                            <a:cubicBezTo>
                              <a:pt x="236815" y="6249611"/>
                              <a:pt x="218757" y="6165702"/>
                              <a:pt x="0" y="6210664"/>
                            </a:cubicBezTo>
                            <a:cubicBezTo>
                              <a:pt x="-18239" y="6060023"/>
                              <a:pt x="38071" y="5864122"/>
                              <a:pt x="0" y="5583952"/>
                            </a:cubicBezTo>
                            <a:cubicBezTo>
                              <a:pt x="-38071" y="5303782"/>
                              <a:pt x="36840" y="5217844"/>
                              <a:pt x="0" y="4957239"/>
                            </a:cubicBezTo>
                            <a:cubicBezTo>
                              <a:pt x="-36840" y="4696634"/>
                              <a:pt x="73045" y="4556549"/>
                              <a:pt x="0" y="4268420"/>
                            </a:cubicBezTo>
                            <a:cubicBezTo>
                              <a:pt x="-73045" y="3980291"/>
                              <a:pt x="55849" y="3886050"/>
                              <a:pt x="0" y="3765921"/>
                            </a:cubicBezTo>
                            <a:cubicBezTo>
                              <a:pt x="-55849" y="3645792"/>
                              <a:pt x="17790" y="3290476"/>
                              <a:pt x="0" y="3077102"/>
                            </a:cubicBezTo>
                            <a:cubicBezTo>
                              <a:pt x="-17790" y="2863728"/>
                              <a:pt x="21351" y="2844730"/>
                              <a:pt x="0" y="2636709"/>
                            </a:cubicBezTo>
                            <a:cubicBezTo>
                              <a:pt x="-21351" y="2428688"/>
                              <a:pt x="3407" y="2346097"/>
                              <a:pt x="0" y="2258423"/>
                            </a:cubicBezTo>
                            <a:cubicBezTo>
                              <a:pt x="-3407" y="2170749"/>
                              <a:pt x="9739" y="1984597"/>
                              <a:pt x="0" y="1880137"/>
                            </a:cubicBezTo>
                            <a:cubicBezTo>
                              <a:pt x="-9739" y="1775677"/>
                              <a:pt x="58145" y="1475132"/>
                              <a:pt x="0" y="1253425"/>
                            </a:cubicBezTo>
                            <a:cubicBezTo>
                              <a:pt x="-58145" y="1031718"/>
                              <a:pt x="41701" y="960581"/>
                              <a:pt x="0" y="875139"/>
                            </a:cubicBezTo>
                            <a:cubicBezTo>
                              <a:pt x="-41701" y="789697"/>
                              <a:pt x="30188" y="392061"/>
                              <a:pt x="0" y="0"/>
                            </a:cubicBezTo>
                            <a:close/>
                          </a:path>
                        </a:pathLst>
                      </a:custGeom>
                      <ask:type>
                        <ask:lineSketchScribble/>
                      </ask:type>
                    </ask:lineSketchStyleProps>
                  </a:ext>
                </a:extLst>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15D6CC25-E28C-F948-B77C-6462AF6B3499}"/>
              </a:ext>
            </a:extLst>
          </p:cNvPr>
          <p:cNvPicPr>
            <a:picLocks noChangeAspect="1"/>
          </p:cNvPicPr>
          <p:nvPr/>
        </p:nvPicPr>
        <p:blipFill>
          <a:blip r:embed="rId3"/>
          <a:stretch>
            <a:fillRect/>
          </a:stretch>
        </p:blipFill>
        <p:spPr>
          <a:xfrm>
            <a:off x="6086876" y="1228726"/>
            <a:ext cx="6105124" cy="3886200"/>
          </a:xfrm>
          <a:prstGeom prst="rect">
            <a:avLst/>
          </a:prstGeom>
        </p:spPr>
      </p:pic>
      <p:sp>
        <p:nvSpPr>
          <p:cNvPr id="7" name="TextBox 6">
            <a:extLst>
              <a:ext uri="{FF2B5EF4-FFF2-40B4-BE49-F238E27FC236}">
                <a16:creationId xmlns:a16="http://schemas.microsoft.com/office/drawing/2014/main" id="{36503E76-BF8B-6447-A192-59667B7915C9}"/>
              </a:ext>
            </a:extLst>
          </p:cNvPr>
          <p:cNvSpPr txBox="1"/>
          <p:nvPr/>
        </p:nvSpPr>
        <p:spPr>
          <a:xfrm>
            <a:off x="6086876" y="5114926"/>
            <a:ext cx="5850577" cy="1200329"/>
          </a:xfrm>
          <a:prstGeom prst="rect">
            <a:avLst/>
          </a:prstGeom>
          <a:noFill/>
        </p:spPr>
        <p:txBody>
          <a:bodyPr wrap="square" rtlCol="0">
            <a:spAutoFit/>
          </a:bodyPr>
          <a:lstStyle/>
          <a:p>
            <a:r>
              <a:rPr lang="en-US" sz="2400" dirty="0">
                <a:solidFill>
                  <a:schemeClr val="bg1"/>
                </a:solidFill>
                <a:latin typeface="Futura Condensed Medium" panose="020B0602020204020303" pitchFamily="34" charset="-79"/>
                <a:cs typeface="Futura Condensed Medium" panose="020B0602020204020303" pitchFamily="34" charset="-79"/>
              </a:rPr>
              <a:t>Fig. 5 - Here is the energy-momentum tensor, describing the density and flux of energy, and momentum in spacetime. </a:t>
            </a:r>
          </a:p>
        </p:txBody>
      </p:sp>
    </p:spTree>
    <p:extLst>
      <p:ext uri="{BB962C8B-B14F-4D97-AF65-F5344CB8AC3E}">
        <p14:creationId xmlns:p14="http://schemas.microsoft.com/office/powerpoint/2010/main" val="1809784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A482E5"/>
            </a:gs>
            <a:gs pos="46000">
              <a:srgbClr val="92AEF0"/>
            </a:gs>
            <a:gs pos="69000">
              <a:schemeClr val="accent1">
                <a:lumMod val="45000"/>
                <a:lumOff val="55000"/>
              </a:schemeClr>
            </a:gs>
            <a:gs pos="100000">
              <a:srgbClr val="FC6F00"/>
            </a:gs>
          </a:gsLst>
          <a:lin ang="2700000" scaled="1"/>
          <a:tileRect/>
        </a:gra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26645E5-0F46-4E4A-8F70-B12A758CE297}"/>
                  </a:ext>
                </a:extLst>
              </p:cNvPr>
              <p:cNvSpPr txBox="1"/>
              <p:nvPr/>
            </p:nvSpPr>
            <p:spPr>
              <a:xfrm>
                <a:off x="259958" y="424873"/>
                <a:ext cx="6875133" cy="2092881"/>
              </a:xfrm>
              <a:custGeom>
                <a:avLst/>
                <a:gdLst>
                  <a:gd name="connsiteX0" fmla="*/ 0 w 6875133"/>
                  <a:gd name="connsiteY0" fmla="*/ 0 h 2092881"/>
                  <a:gd name="connsiteX1" fmla="*/ 435425 w 6875133"/>
                  <a:gd name="connsiteY1" fmla="*/ 0 h 2092881"/>
                  <a:gd name="connsiteX2" fmla="*/ 1008353 w 6875133"/>
                  <a:gd name="connsiteY2" fmla="*/ 0 h 2092881"/>
                  <a:gd name="connsiteX3" fmla="*/ 1718783 w 6875133"/>
                  <a:gd name="connsiteY3" fmla="*/ 0 h 2092881"/>
                  <a:gd name="connsiteX4" fmla="*/ 2154208 w 6875133"/>
                  <a:gd name="connsiteY4" fmla="*/ 0 h 2092881"/>
                  <a:gd name="connsiteX5" fmla="*/ 2795887 w 6875133"/>
                  <a:gd name="connsiteY5" fmla="*/ 0 h 2092881"/>
                  <a:gd name="connsiteX6" fmla="*/ 3231313 w 6875133"/>
                  <a:gd name="connsiteY6" fmla="*/ 0 h 2092881"/>
                  <a:gd name="connsiteX7" fmla="*/ 3804240 w 6875133"/>
                  <a:gd name="connsiteY7" fmla="*/ 0 h 2092881"/>
                  <a:gd name="connsiteX8" fmla="*/ 4445919 w 6875133"/>
                  <a:gd name="connsiteY8" fmla="*/ 0 h 2092881"/>
                  <a:gd name="connsiteX9" fmla="*/ 4812593 w 6875133"/>
                  <a:gd name="connsiteY9" fmla="*/ 0 h 2092881"/>
                  <a:gd name="connsiteX10" fmla="*/ 5179267 w 6875133"/>
                  <a:gd name="connsiteY10" fmla="*/ 0 h 2092881"/>
                  <a:gd name="connsiteX11" fmla="*/ 5889697 w 6875133"/>
                  <a:gd name="connsiteY11" fmla="*/ 0 h 2092881"/>
                  <a:gd name="connsiteX12" fmla="*/ 6875133 w 6875133"/>
                  <a:gd name="connsiteY12" fmla="*/ 0 h 2092881"/>
                  <a:gd name="connsiteX13" fmla="*/ 6875133 w 6875133"/>
                  <a:gd name="connsiteY13" fmla="*/ 460434 h 2092881"/>
                  <a:gd name="connsiteX14" fmla="*/ 6875133 w 6875133"/>
                  <a:gd name="connsiteY14" fmla="*/ 962725 h 2092881"/>
                  <a:gd name="connsiteX15" fmla="*/ 6875133 w 6875133"/>
                  <a:gd name="connsiteY15" fmla="*/ 1506874 h 2092881"/>
                  <a:gd name="connsiteX16" fmla="*/ 6875133 w 6875133"/>
                  <a:gd name="connsiteY16" fmla="*/ 2092881 h 2092881"/>
                  <a:gd name="connsiteX17" fmla="*/ 6302205 w 6875133"/>
                  <a:gd name="connsiteY17" fmla="*/ 2092881 h 2092881"/>
                  <a:gd name="connsiteX18" fmla="*/ 5591775 w 6875133"/>
                  <a:gd name="connsiteY18" fmla="*/ 2092881 h 2092881"/>
                  <a:gd name="connsiteX19" fmla="*/ 4881344 w 6875133"/>
                  <a:gd name="connsiteY19" fmla="*/ 2092881 h 2092881"/>
                  <a:gd name="connsiteX20" fmla="*/ 4239665 w 6875133"/>
                  <a:gd name="connsiteY20" fmla="*/ 2092881 h 2092881"/>
                  <a:gd name="connsiteX21" fmla="*/ 3597986 w 6875133"/>
                  <a:gd name="connsiteY21" fmla="*/ 2092881 h 2092881"/>
                  <a:gd name="connsiteX22" fmla="*/ 2956307 w 6875133"/>
                  <a:gd name="connsiteY22" fmla="*/ 2092881 h 2092881"/>
                  <a:gd name="connsiteX23" fmla="*/ 2520882 w 6875133"/>
                  <a:gd name="connsiteY23" fmla="*/ 2092881 h 2092881"/>
                  <a:gd name="connsiteX24" fmla="*/ 1810452 w 6875133"/>
                  <a:gd name="connsiteY24" fmla="*/ 2092881 h 2092881"/>
                  <a:gd name="connsiteX25" fmla="*/ 1237524 w 6875133"/>
                  <a:gd name="connsiteY25" fmla="*/ 2092881 h 2092881"/>
                  <a:gd name="connsiteX26" fmla="*/ 870850 w 6875133"/>
                  <a:gd name="connsiteY26" fmla="*/ 2092881 h 2092881"/>
                  <a:gd name="connsiteX27" fmla="*/ 0 w 6875133"/>
                  <a:gd name="connsiteY27" fmla="*/ 2092881 h 2092881"/>
                  <a:gd name="connsiteX28" fmla="*/ 0 w 6875133"/>
                  <a:gd name="connsiteY28" fmla="*/ 1590590 h 2092881"/>
                  <a:gd name="connsiteX29" fmla="*/ 0 w 6875133"/>
                  <a:gd name="connsiteY29" fmla="*/ 1067369 h 2092881"/>
                  <a:gd name="connsiteX30" fmla="*/ 0 w 6875133"/>
                  <a:gd name="connsiteY30" fmla="*/ 502291 h 2092881"/>
                  <a:gd name="connsiteX31" fmla="*/ 0 w 6875133"/>
                  <a:gd name="connsiteY31" fmla="*/ 0 h 209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75133" h="2092881" fill="none" extrusionOk="0">
                    <a:moveTo>
                      <a:pt x="0" y="0"/>
                    </a:moveTo>
                    <a:cubicBezTo>
                      <a:pt x="97663" y="-38413"/>
                      <a:pt x="333385" y="29943"/>
                      <a:pt x="435425" y="0"/>
                    </a:cubicBezTo>
                    <a:cubicBezTo>
                      <a:pt x="537466" y="-29943"/>
                      <a:pt x="730671" y="312"/>
                      <a:pt x="1008353" y="0"/>
                    </a:cubicBezTo>
                    <a:cubicBezTo>
                      <a:pt x="1286035" y="-312"/>
                      <a:pt x="1563684" y="41308"/>
                      <a:pt x="1718783" y="0"/>
                    </a:cubicBezTo>
                    <a:cubicBezTo>
                      <a:pt x="1873882" y="-41308"/>
                      <a:pt x="2046432" y="45139"/>
                      <a:pt x="2154208" y="0"/>
                    </a:cubicBezTo>
                    <a:cubicBezTo>
                      <a:pt x="2261984" y="-45139"/>
                      <a:pt x="2572152" y="62559"/>
                      <a:pt x="2795887" y="0"/>
                    </a:cubicBezTo>
                    <a:cubicBezTo>
                      <a:pt x="3019622" y="-62559"/>
                      <a:pt x="3062189" y="45768"/>
                      <a:pt x="3231313" y="0"/>
                    </a:cubicBezTo>
                    <a:cubicBezTo>
                      <a:pt x="3400437" y="-45768"/>
                      <a:pt x="3530225" y="61426"/>
                      <a:pt x="3804240" y="0"/>
                    </a:cubicBezTo>
                    <a:cubicBezTo>
                      <a:pt x="4078255" y="-61426"/>
                      <a:pt x="4154496" y="63949"/>
                      <a:pt x="4445919" y="0"/>
                    </a:cubicBezTo>
                    <a:cubicBezTo>
                      <a:pt x="4737342" y="-63949"/>
                      <a:pt x="4732445" y="2912"/>
                      <a:pt x="4812593" y="0"/>
                    </a:cubicBezTo>
                    <a:cubicBezTo>
                      <a:pt x="4892741" y="-2912"/>
                      <a:pt x="5001960" y="39218"/>
                      <a:pt x="5179267" y="0"/>
                    </a:cubicBezTo>
                    <a:cubicBezTo>
                      <a:pt x="5356574" y="-39218"/>
                      <a:pt x="5625573" y="75338"/>
                      <a:pt x="5889697" y="0"/>
                    </a:cubicBezTo>
                    <a:cubicBezTo>
                      <a:pt x="6153821" y="-75338"/>
                      <a:pt x="6576402" y="82054"/>
                      <a:pt x="6875133" y="0"/>
                    </a:cubicBezTo>
                    <a:cubicBezTo>
                      <a:pt x="6901627" y="138267"/>
                      <a:pt x="6869596" y="325064"/>
                      <a:pt x="6875133" y="460434"/>
                    </a:cubicBezTo>
                    <a:cubicBezTo>
                      <a:pt x="6880670" y="595804"/>
                      <a:pt x="6836308" y="786751"/>
                      <a:pt x="6875133" y="962725"/>
                    </a:cubicBezTo>
                    <a:cubicBezTo>
                      <a:pt x="6913958" y="1138699"/>
                      <a:pt x="6813790" y="1260446"/>
                      <a:pt x="6875133" y="1506874"/>
                    </a:cubicBezTo>
                    <a:cubicBezTo>
                      <a:pt x="6936476" y="1753302"/>
                      <a:pt x="6806728" y="1886205"/>
                      <a:pt x="6875133" y="2092881"/>
                    </a:cubicBezTo>
                    <a:cubicBezTo>
                      <a:pt x="6699012" y="2132715"/>
                      <a:pt x="6495311" y="2060117"/>
                      <a:pt x="6302205" y="2092881"/>
                    </a:cubicBezTo>
                    <a:cubicBezTo>
                      <a:pt x="6109099" y="2125645"/>
                      <a:pt x="5763835" y="2075539"/>
                      <a:pt x="5591775" y="2092881"/>
                    </a:cubicBezTo>
                    <a:cubicBezTo>
                      <a:pt x="5419715" y="2110223"/>
                      <a:pt x="5093505" y="2022492"/>
                      <a:pt x="4881344" y="2092881"/>
                    </a:cubicBezTo>
                    <a:cubicBezTo>
                      <a:pt x="4669183" y="2163270"/>
                      <a:pt x="4426769" y="2030265"/>
                      <a:pt x="4239665" y="2092881"/>
                    </a:cubicBezTo>
                    <a:cubicBezTo>
                      <a:pt x="4052561" y="2155497"/>
                      <a:pt x="3778508" y="2027497"/>
                      <a:pt x="3597986" y="2092881"/>
                    </a:cubicBezTo>
                    <a:cubicBezTo>
                      <a:pt x="3417464" y="2158265"/>
                      <a:pt x="3202063" y="2061461"/>
                      <a:pt x="2956307" y="2092881"/>
                    </a:cubicBezTo>
                    <a:cubicBezTo>
                      <a:pt x="2710551" y="2124301"/>
                      <a:pt x="2719425" y="2070153"/>
                      <a:pt x="2520882" y="2092881"/>
                    </a:cubicBezTo>
                    <a:cubicBezTo>
                      <a:pt x="2322339" y="2115609"/>
                      <a:pt x="1966183" y="2027344"/>
                      <a:pt x="1810452" y="2092881"/>
                    </a:cubicBezTo>
                    <a:cubicBezTo>
                      <a:pt x="1654721" y="2158418"/>
                      <a:pt x="1455545" y="2060230"/>
                      <a:pt x="1237524" y="2092881"/>
                    </a:cubicBezTo>
                    <a:cubicBezTo>
                      <a:pt x="1019503" y="2125532"/>
                      <a:pt x="990640" y="2089124"/>
                      <a:pt x="870850" y="2092881"/>
                    </a:cubicBezTo>
                    <a:cubicBezTo>
                      <a:pt x="751060" y="2096638"/>
                      <a:pt x="389120" y="2076557"/>
                      <a:pt x="0" y="2092881"/>
                    </a:cubicBezTo>
                    <a:cubicBezTo>
                      <a:pt x="-19267" y="1939342"/>
                      <a:pt x="23520" y="1829775"/>
                      <a:pt x="0" y="1590590"/>
                    </a:cubicBezTo>
                    <a:cubicBezTo>
                      <a:pt x="-23520" y="1351405"/>
                      <a:pt x="1" y="1296484"/>
                      <a:pt x="0" y="1067369"/>
                    </a:cubicBezTo>
                    <a:cubicBezTo>
                      <a:pt x="-1" y="838254"/>
                      <a:pt x="58666" y="709897"/>
                      <a:pt x="0" y="502291"/>
                    </a:cubicBezTo>
                    <a:cubicBezTo>
                      <a:pt x="-58666" y="294685"/>
                      <a:pt x="31861" y="173485"/>
                      <a:pt x="0" y="0"/>
                    </a:cubicBezTo>
                    <a:close/>
                  </a:path>
                  <a:path w="6875133" h="2092881" stroke="0" extrusionOk="0">
                    <a:moveTo>
                      <a:pt x="0" y="0"/>
                    </a:moveTo>
                    <a:cubicBezTo>
                      <a:pt x="156884" y="-20190"/>
                      <a:pt x="333694" y="44639"/>
                      <a:pt x="504176" y="0"/>
                    </a:cubicBezTo>
                    <a:cubicBezTo>
                      <a:pt x="674658" y="-44639"/>
                      <a:pt x="787946" y="26929"/>
                      <a:pt x="870850" y="0"/>
                    </a:cubicBezTo>
                    <a:cubicBezTo>
                      <a:pt x="953754" y="-26929"/>
                      <a:pt x="1239651" y="66427"/>
                      <a:pt x="1581281" y="0"/>
                    </a:cubicBezTo>
                    <a:cubicBezTo>
                      <a:pt x="1922911" y="-66427"/>
                      <a:pt x="1966554" y="41616"/>
                      <a:pt x="2085457" y="0"/>
                    </a:cubicBezTo>
                    <a:cubicBezTo>
                      <a:pt x="2204360" y="-41616"/>
                      <a:pt x="2449407" y="25933"/>
                      <a:pt x="2589633" y="0"/>
                    </a:cubicBezTo>
                    <a:cubicBezTo>
                      <a:pt x="2729859" y="-25933"/>
                      <a:pt x="3018856" y="11126"/>
                      <a:pt x="3300064" y="0"/>
                    </a:cubicBezTo>
                    <a:cubicBezTo>
                      <a:pt x="3581272" y="-11126"/>
                      <a:pt x="3533807" y="28812"/>
                      <a:pt x="3735489" y="0"/>
                    </a:cubicBezTo>
                    <a:cubicBezTo>
                      <a:pt x="3937172" y="-28812"/>
                      <a:pt x="4263533" y="23282"/>
                      <a:pt x="4445919" y="0"/>
                    </a:cubicBezTo>
                    <a:cubicBezTo>
                      <a:pt x="4628305" y="-23282"/>
                      <a:pt x="4906468" y="42353"/>
                      <a:pt x="5156350" y="0"/>
                    </a:cubicBezTo>
                    <a:cubicBezTo>
                      <a:pt x="5406232" y="-42353"/>
                      <a:pt x="5593824" y="46168"/>
                      <a:pt x="5729278" y="0"/>
                    </a:cubicBezTo>
                    <a:cubicBezTo>
                      <a:pt x="5864732" y="-46168"/>
                      <a:pt x="6457726" y="86069"/>
                      <a:pt x="6875133" y="0"/>
                    </a:cubicBezTo>
                    <a:cubicBezTo>
                      <a:pt x="6885231" y="189142"/>
                      <a:pt x="6823318" y="262567"/>
                      <a:pt x="6875133" y="502291"/>
                    </a:cubicBezTo>
                    <a:cubicBezTo>
                      <a:pt x="6926948" y="742015"/>
                      <a:pt x="6840450" y="837244"/>
                      <a:pt x="6875133" y="962725"/>
                    </a:cubicBezTo>
                    <a:cubicBezTo>
                      <a:pt x="6909816" y="1088206"/>
                      <a:pt x="6856481" y="1291917"/>
                      <a:pt x="6875133" y="1485946"/>
                    </a:cubicBezTo>
                    <a:cubicBezTo>
                      <a:pt x="6893785" y="1679975"/>
                      <a:pt x="6858258" y="1826039"/>
                      <a:pt x="6875133" y="2092881"/>
                    </a:cubicBezTo>
                    <a:cubicBezTo>
                      <a:pt x="6728461" y="2101070"/>
                      <a:pt x="6448976" y="2077627"/>
                      <a:pt x="6302205" y="2092881"/>
                    </a:cubicBezTo>
                    <a:cubicBezTo>
                      <a:pt x="6155434" y="2108135"/>
                      <a:pt x="5936390" y="2060058"/>
                      <a:pt x="5591775" y="2092881"/>
                    </a:cubicBezTo>
                    <a:cubicBezTo>
                      <a:pt x="5247160" y="2125704"/>
                      <a:pt x="5231969" y="2080156"/>
                      <a:pt x="5018847" y="2092881"/>
                    </a:cubicBezTo>
                    <a:cubicBezTo>
                      <a:pt x="4805725" y="2105606"/>
                      <a:pt x="4794102" y="2072069"/>
                      <a:pt x="4652173" y="2092881"/>
                    </a:cubicBezTo>
                    <a:cubicBezTo>
                      <a:pt x="4510244" y="2113693"/>
                      <a:pt x="4322620" y="2072735"/>
                      <a:pt x="4216748" y="2092881"/>
                    </a:cubicBezTo>
                    <a:cubicBezTo>
                      <a:pt x="4110877" y="2113027"/>
                      <a:pt x="3784937" y="2074533"/>
                      <a:pt x="3506318" y="2092881"/>
                    </a:cubicBezTo>
                    <a:cubicBezTo>
                      <a:pt x="3227699" y="2111229"/>
                      <a:pt x="3115760" y="2085315"/>
                      <a:pt x="2933390" y="2092881"/>
                    </a:cubicBezTo>
                    <a:cubicBezTo>
                      <a:pt x="2751020" y="2100447"/>
                      <a:pt x="2704580" y="2071365"/>
                      <a:pt x="2497965" y="2092881"/>
                    </a:cubicBezTo>
                    <a:cubicBezTo>
                      <a:pt x="2291351" y="2114397"/>
                      <a:pt x="2139766" y="2060707"/>
                      <a:pt x="1925037" y="2092881"/>
                    </a:cubicBezTo>
                    <a:cubicBezTo>
                      <a:pt x="1710308" y="2125055"/>
                      <a:pt x="1669121" y="2083238"/>
                      <a:pt x="1558363" y="2092881"/>
                    </a:cubicBezTo>
                    <a:cubicBezTo>
                      <a:pt x="1447605" y="2102524"/>
                      <a:pt x="1374448" y="2084575"/>
                      <a:pt x="1191690" y="2092881"/>
                    </a:cubicBezTo>
                    <a:cubicBezTo>
                      <a:pt x="1008932" y="2101187"/>
                      <a:pt x="894800" y="2080372"/>
                      <a:pt x="618762" y="2092881"/>
                    </a:cubicBezTo>
                    <a:cubicBezTo>
                      <a:pt x="342724" y="2105390"/>
                      <a:pt x="281335" y="2074325"/>
                      <a:pt x="0" y="2092881"/>
                    </a:cubicBezTo>
                    <a:cubicBezTo>
                      <a:pt x="-46435" y="1895598"/>
                      <a:pt x="44645" y="1695950"/>
                      <a:pt x="0" y="1548732"/>
                    </a:cubicBezTo>
                    <a:cubicBezTo>
                      <a:pt x="-44645" y="1401514"/>
                      <a:pt x="8201" y="1226606"/>
                      <a:pt x="0" y="1046441"/>
                    </a:cubicBezTo>
                    <a:cubicBezTo>
                      <a:pt x="-8201" y="866276"/>
                      <a:pt x="37479" y="779948"/>
                      <a:pt x="0" y="586007"/>
                    </a:cubicBezTo>
                    <a:cubicBezTo>
                      <a:pt x="-37479" y="392066"/>
                      <a:pt x="37978" y="220197"/>
                      <a:pt x="0" y="0"/>
                    </a:cubicBezTo>
                    <a:close/>
                  </a:path>
                </a:pathLst>
              </a:custGeom>
              <a:gradFill flip="none" rotWithShape="1">
                <a:gsLst>
                  <a:gs pos="0">
                    <a:srgbClr val="A482E5">
                      <a:shade val="30000"/>
                      <a:satMod val="115000"/>
                    </a:srgbClr>
                  </a:gs>
                  <a:gs pos="50000">
                    <a:srgbClr val="A482E5">
                      <a:shade val="67500"/>
                      <a:satMod val="115000"/>
                    </a:srgbClr>
                  </a:gs>
                  <a:gs pos="100000">
                    <a:srgbClr val="C17FEC"/>
                  </a:gs>
                </a:gsLst>
                <a:path path="circle">
                  <a:fillToRect l="50000" t="50000" r="50000" b="50000"/>
                </a:path>
                <a:tileRect/>
              </a:gradFill>
              <a:ln>
                <a:solidFill>
                  <a:srgbClr val="8D45F3"/>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a:latin typeface="Futura Medium" panose="020B0602020204020303" pitchFamily="34" charset="-79"/>
                    <a:cs typeface="Futura Medium" panose="020B0602020204020303" pitchFamily="34" charset="-79"/>
                  </a:rPr>
                  <a:t>The First Perturbation – Detecting Gravitational Waves</a:t>
                </a:r>
              </a:p>
              <a:p>
                <a:r>
                  <a:rPr lang="en-US" sz="1400" dirty="0">
                    <a:latin typeface="Futura Medium" panose="020B0602020204020303" pitchFamily="34" charset="-79"/>
                    <a:cs typeface="Futura Medium" panose="020B0602020204020303" pitchFamily="34" charset="-79"/>
                  </a:rPr>
                  <a:t>In September of 2015, the Louisiana and Washington observatories detected a signal coming from a black-hole merger some 1.4</a:t>
                </a:r>
                <a14:m>
                  <m:oMath xmlns:m="http://schemas.openxmlformats.org/officeDocument/2006/math">
                    <m:r>
                      <a:rPr lang="en-US" sz="1400" i="1" smtClean="0">
                        <a:latin typeface="Cambria Math" panose="02040503050406030204" pitchFamily="18" charset="0"/>
                        <a:ea typeface="Cambria Math" panose="02040503050406030204" pitchFamily="18" charset="0"/>
                        <a:cs typeface="Futura Medium" panose="020B0602020204020303" pitchFamily="34" charset="-79"/>
                      </a:rPr>
                      <m:t>±</m:t>
                    </m:r>
                    <m:r>
                      <a:rPr lang="en-CA" sz="1400" b="0" i="1" smtClean="0">
                        <a:latin typeface="Cambria Math" panose="02040503050406030204" pitchFamily="18" charset="0"/>
                        <a:ea typeface="Cambria Math" panose="02040503050406030204" pitchFamily="18" charset="0"/>
                        <a:cs typeface="Futura Medium" panose="020B0602020204020303" pitchFamily="34" charset="-79"/>
                      </a:rPr>
                      <m:t>0.6</m:t>
                    </m:r>
                  </m:oMath>
                </a14:m>
                <a:r>
                  <a:rPr lang="en-US" sz="1400" dirty="0">
                    <a:latin typeface="Futura Medium" panose="020B0602020204020303" pitchFamily="34" charset="-79"/>
                    <a:cs typeface="Futura Medium" panose="020B0602020204020303" pitchFamily="34" charset="-79"/>
                  </a:rPr>
                  <a:t> e9 light years away. The data, shown on the right plot in orange and blue, superimposed on the signal predicted by Einstein’s field equations, show very close fitting parameters if one neglects the many sources of noise. </a:t>
                </a:r>
                <a:r>
                  <a:rPr lang="en-US" sz="1400" dirty="0">
                    <a:solidFill>
                      <a:srgbClr val="002060"/>
                    </a:solidFill>
                    <a:latin typeface="Futura Medium" panose="020B0602020204020303" pitchFamily="34" charset="-79"/>
                    <a:cs typeface="Futura Medium" panose="020B0602020204020303" pitchFamily="34" charset="-79"/>
                  </a:rPr>
                  <a:t>Strain refers to the fractional amount by which the spacetime distance has been disturbed by the GW</a:t>
                </a:r>
                <a:r>
                  <a:rPr lang="en-US" sz="1400" dirty="0">
                    <a:latin typeface="Futura Medium" panose="020B0602020204020303" pitchFamily="34" charset="-79"/>
                    <a:cs typeface="Futura Medium" panose="020B0602020204020303" pitchFamily="34" charset="-79"/>
                  </a:rPr>
                  <a:t>. Superimposing the signals from the Livingstone and Hanford observation confirms that the signal was, indeed, a GW detection, since both observatories witnessed the same event. [4]</a:t>
                </a:r>
              </a:p>
            </p:txBody>
          </p:sp>
        </mc:Choice>
        <mc:Fallback>
          <p:sp>
            <p:nvSpPr>
              <p:cNvPr id="4" name="TextBox 3">
                <a:extLst>
                  <a:ext uri="{FF2B5EF4-FFF2-40B4-BE49-F238E27FC236}">
                    <a16:creationId xmlns:a16="http://schemas.microsoft.com/office/drawing/2014/main" id="{226645E5-0F46-4E4A-8F70-B12A758CE297}"/>
                  </a:ext>
                </a:extLst>
              </p:cNvPr>
              <p:cNvSpPr txBox="1">
                <a:spLocks noRot="1" noChangeAspect="1" noMove="1" noResize="1" noEditPoints="1" noAdjustHandles="1" noChangeArrowheads="1" noChangeShapeType="1" noTextEdit="1"/>
              </p:cNvSpPr>
              <p:nvPr/>
            </p:nvSpPr>
            <p:spPr>
              <a:xfrm>
                <a:off x="259958" y="424873"/>
                <a:ext cx="6875133" cy="2092881"/>
              </a:xfrm>
              <a:prstGeom prst="rect">
                <a:avLst/>
              </a:prstGeom>
              <a:blipFill>
                <a:blip r:embed="rId2"/>
                <a:stretch>
                  <a:fillRect l="-366"/>
                </a:stretch>
              </a:blipFill>
              <a:ln>
                <a:solidFill>
                  <a:srgbClr val="8D45F3"/>
                </a:solidFill>
                <a:extLst>
                  <a:ext uri="{C807C97D-BFC1-408E-A445-0C87EB9F89A2}">
                    <ask:lineSketchStyleProps xmlns:ask="http://schemas.microsoft.com/office/drawing/2018/sketchyshapes" sd="1219033472">
                      <a:custGeom>
                        <a:avLst/>
                        <a:gdLst>
                          <a:gd name="connsiteX0" fmla="*/ 0 w 6875133"/>
                          <a:gd name="connsiteY0" fmla="*/ 0 h 2092881"/>
                          <a:gd name="connsiteX1" fmla="*/ 435425 w 6875133"/>
                          <a:gd name="connsiteY1" fmla="*/ 0 h 2092881"/>
                          <a:gd name="connsiteX2" fmla="*/ 1008353 w 6875133"/>
                          <a:gd name="connsiteY2" fmla="*/ 0 h 2092881"/>
                          <a:gd name="connsiteX3" fmla="*/ 1718783 w 6875133"/>
                          <a:gd name="connsiteY3" fmla="*/ 0 h 2092881"/>
                          <a:gd name="connsiteX4" fmla="*/ 2154208 w 6875133"/>
                          <a:gd name="connsiteY4" fmla="*/ 0 h 2092881"/>
                          <a:gd name="connsiteX5" fmla="*/ 2795887 w 6875133"/>
                          <a:gd name="connsiteY5" fmla="*/ 0 h 2092881"/>
                          <a:gd name="connsiteX6" fmla="*/ 3231313 w 6875133"/>
                          <a:gd name="connsiteY6" fmla="*/ 0 h 2092881"/>
                          <a:gd name="connsiteX7" fmla="*/ 3804240 w 6875133"/>
                          <a:gd name="connsiteY7" fmla="*/ 0 h 2092881"/>
                          <a:gd name="connsiteX8" fmla="*/ 4445919 w 6875133"/>
                          <a:gd name="connsiteY8" fmla="*/ 0 h 2092881"/>
                          <a:gd name="connsiteX9" fmla="*/ 4812593 w 6875133"/>
                          <a:gd name="connsiteY9" fmla="*/ 0 h 2092881"/>
                          <a:gd name="connsiteX10" fmla="*/ 5179267 w 6875133"/>
                          <a:gd name="connsiteY10" fmla="*/ 0 h 2092881"/>
                          <a:gd name="connsiteX11" fmla="*/ 5889697 w 6875133"/>
                          <a:gd name="connsiteY11" fmla="*/ 0 h 2092881"/>
                          <a:gd name="connsiteX12" fmla="*/ 6875133 w 6875133"/>
                          <a:gd name="connsiteY12" fmla="*/ 0 h 2092881"/>
                          <a:gd name="connsiteX13" fmla="*/ 6875133 w 6875133"/>
                          <a:gd name="connsiteY13" fmla="*/ 460434 h 2092881"/>
                          <a:gd name="connsiteX14" fmla="*/ 6875133 w 6875133"/>
                          <a:gd name="connsiteY14" fmla="*/ 962725 h 2092881"/>
                          <a:gd name="connsiteX15" fmla="*/ 6875133 w 6875133"/>
                          <a:gd name="connsiteY15" fmla="*/ 1506874 h 2092881"/>
                          <a:gd name="connsiteX16" fmla="*/ 6875133 w 6875133"/>
                          <a:gd name="connsiteY16" fmla="*/ 2092881 h 2092881"/>
                          <a:gd name="connsiteX17" fmla="*/ 6302205 w 6875133"/>
                          <a:gd name="connsiteY17" fmla="*/ 2092881 h 2092881"/>
                          <a:gd name="connsiteX18" fmla="*/ 5591775 w 6875133"/>
                          <a:gd name="connsiteY18" fmla="*/ 2092881 h 2092881"/>
                          <a:gd name="connsiteX19" fmla="*/ 4881344 w 6875133"/>
                          <a:gd name="connsiteY19" fmla="*/ 2092881 h 2092881"/>
                          <a:gd name="connsiteX20" fmla="*/ 4239665 w 6875133"/>
                          <a:gd name="connsiteY20" fmla="*/ 2092881 h 2092881"/>
                          <a:gd name="connsiteX21" fmla="*/ 3597986 w 6875133"/>
                          <a:gd name="connsiteY21" fmla="*/ 2092881 h 2092881"/>
                          <a:gd name="connsiteX22" fmla="*/ 2956307 w 6875133"/>
                          <a:gd name="connsiteY22" fmla="*/ 2092881 h 2092881"/>
                          <a:gd name="connsiteX23" fmla="*/ 2520882 w 6875133"/>
                          <a:gd name="connsiteY23" fmla="*/ 2092881 h 2092881"/>
                          <a:gd name="connsiteX24" fmla="*/ 1810452 w 6875133"/>
                          <a:gd name="connsiteY24" fmla="*/ 2092881 h 2092881"/>
                          <a:gd name="connsiteX25" fmla="*/ 1237524 w 6875133"/>
                          <a:gd name="connsiteY25" fmla="*/ 2092881 h 2092881"/>
                          <a:gd name="connsiteX26" fmla="*/ 870850 w 6875133"/>
                          <a:gd name="connsiteY26" fmla="*/ 2092881 h 2092881"/>
                          <a:gd name="connsiteX27" fmla="*/ 0 w 6875133"/>
                          <a:gd name="connsiteY27" fmla="*/ 2092881 h 2092881"/>
                          <a:gd name="connsiteX28" fmla="*/ 0 w 6875133"/>
                          <a:gd name="connsiteY28" fmla="*/ 1590590 h 2092881"/>
                          <a:gd name="connsiteX29" fmla="*/ 0 w 6875133"/>
                          <a:gd name="connsiteY29" fmla="*/ 1067369 h 2092881"/>
                          <a:gd name="connsiteX30" fmla="*/ 0 w 6875133"/>
                          <a:gd name="connsiteY30" fmla="*/ 502291 h 2092881"/>
                          <a:gd name="connsiteX31" fmla="*/ 0 w 6875133"/>
                          <a:gd name="connsiteY31" fmla="*/ 0 h 209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875133" h="2092881" fill="none" extrusionOk="0">
                            <a:moveTo>
                              <a:pt x="0" y="0"/>
                            </a:moveTo>
                            <a:cubicBezTo>
                              <a:pt x="97663" y="-38413"/>
                              <a:pt x="333385" y="29943"/>
                              <a:pt x="435425" y="0"/>
                            </a:cubicBezTo>
                            <a:cubicBezTo>
                              <a:pt x="537466" y="-29943"/>
                              <a:pt x="730671" y="312"/>
                              <a:pt x="1008353" y="0"/>
                            </a:cubicBezTo>
                            <a:cubicBezTo>
                              <a:pt x="1286035" y="-312"/>
                              <a:pt x="1563684" y="41308"/>
                              <a:pt x="1718783" y="0"/>
                            </a:cubicBezTo>
                            <a:cubicBezTo>
                              <a:pt x="1873882" y="-41308"/>
                              <a:pt x="2046432" y="45139"/>
                              <a:pt x="2154208" y="0"/>
                            </a:cubicBezTo>
                            <a:cubicBezTo>
                              <a:pt x="2261984" y="-45139"/>
                              <a:pt x="2572152" y="62559"/>
                              <a:pt x="2795887" y="0"/>
                            </a:cubicBezTo>
                            <a:cubicBezTo>
                              <a:pt x="3019622" y="-62559"/>
                              <a:pt x="3062189" y="45768"/>
                              <a:pt x="3231313" y="0"/>
                            </a:cubicBezTo>
                            <a:cubicBezTo>
                              <a:pt x="3400437" y="-45768"/>
                              <a:pt x="3530225" y="61426"/>
                              <a:pt x="3804240" y="0"/>
                            </a:cubicBezTo>
                            <a:cubicBezTo>
                              <a:pt x="4078255" y="-61426"/>
                              <a:pt x="4154496" y="63949"/>
                              <a:pt x="4445919" y="0"/>
                            </a:cubicBezTo>
                            <a:cubicBezTo>
                              <a:pt x="4737342" y="-63949"/>
                              <a:pt x="4732445" y="2912"/>
                              <a:pt x="4812593" y="0"/>
                            </a:cubicBezTo>
                            <a:cubicBezTo>
                              <a:pt x="4892741" y="-2912"/>
                              <a:pt x="5001960" y="39218"/>
                              <a:pt x="5179267" y="0"/>
                            </a:cubicBezTo>
                            <a:cubicBezTo>
                              <a:pt x="5356574" y="-39218"/>
                              <a:pt x="5625573" y="75338"/>
                              <a:pt x="5889697" y="0"/>
                            </a:cubicBezTo>
                            <a:cubicBezTo>
                              <a:pt x="6153821" y="-75338"/>
                              <a:pt x="6576402" y="82054"/>
                              <a:pt x="6875133" y="0"/>
                            </a:cubicBezTo>
                            <a:cubicBezTo>
                              <a:pt x="6901627" y="138267"/>
                              <a:pt x="6869596" y="325064"/>
                              <a:pt x="6875133" y="460434"/>
                            </a:cubicBezTo>
                            <a:cubicBezTo>
                              <a:pt x="6880670" y="595804"/>
                              <a:pt x="6836308" y="786751"/>
                              <a:pt x="6875133" y="962725"/>
                            </a:cubicBezTo>
                            <a:cubicBezTo>
                              <a:pt x="6913958" y="1138699"/>
                              <a:pt x="6813790" y="1260446"/>
                              <a:pt x="6875133" y="1506874"/>
                            </a:cubicBezTo>
                            <a:cubicBezTo>
                              <a:pt x="6936476" y="1753302"/>
                              <a:pt x="6806728" y="1886205"/>
                              <a:pt x="6875133" y="2092881"/>
                            </a:cubicBezTo>
                            <a:cubicBezTo>
                              <a:pt x="6699012" y="2132715"/>
                              <a:pt x="6495311" y="2060117"/>
                              <a:pt x="6302205" y="2092881"/>
                            </a:cubicBezTo>
                            <a:cubicBezTo>
                              <a:pt x="6109099" y="2125645"/>
                              <a:pt x="5763835" y="2075539"/>
                              <a:pt x="5591775" y="2092881"/>
                            </a:cubicBezTo>
                            <a:cubicBezTo>
                              <a:pt x="5419715" y="2110223"/>
                              <a:pt x="5093505" y="2022492"/>
                              <a:pt x="4881344" y="2092881"/>
                            </a:cubicBezTo>
                            <a:cubicBezTo>
                              <a:pt x="4669183" y="2163270"/>
                              <a:pt x="4426769" y="2030265"/>
                              <a:pt x="4239665" y="2092881"/>
                            </a:cubicBezTo>
                            <a:cubicBezTo>
                              <a:pt x="4052561" y="2155497"/>
                              <a:pt x="3778508" y="2027497"/>
                              <a:pt x="3597986" y="2092881"/>
                            </a:cubicBezTo>
                            <a:cubicBezTo>
                              <a:pt x="3417464" y="2158265"/>
                              <a:pt x="3202063" y="2061461"/>
                              <a:pt x="2956307" y="2092881"/>
                            </a:cubicBezTo>
                            <a:cubicBezTo>
                              <a:pt x="2710551" y="2124301"/>
                              <a:pt x="2719425" y="2070153"/>
                              <a:pt x="2520882" y="2092881"/>
                            </a:cubicBezTo>
                            <a:cubicBezTo>
                              <a:pt x="2322339" y="2115609"/>
                              <a:pt x="1966183" y="2027344"/>
                              <a:pt x="1810452" y="2092881"/>
                            </a:cubicBezTo>
                            <a:cubicBezTo>
                              <a:pt x="1654721" y="2158418"/>
                              <a:pt x="1455545" y="2060230"/>
                              <a:pt x="1237524" y="2092881"/>
                            </a:cubicBezTo>
                            <a:cubicBezTo>
                              <a:pt x="1019503" y="2125532"/>
                              <a:pt x="990640" y="2089124"/>
                              <a:pt x="870850" y="2092881"/>
                            </a:cubicBezTo>
                            <a:cubicBezTo>
                              <a:pt x="751060" y="2096638"/>
                              <a:pt x="389120" y="2076557"/>
                              <a:pt x="0" y="2092881"/>
                            </a:cubicBezTo>
                            <a:cubicBezTo>
                              <a:pt x="-19267" y="1939342"/>
                              <a:pt x="23520" y="1829775"/>
                              <a:pt x="0" y="1590590"/>
                            </a:cubicBezTo>
                            <a:cubicBezTo>
                              <a:pt x="-23520" y="1351405"/>
                              <a:pt x="1" y="1296484"/>
                              <a:pt x="0" y="1067369"/>
                            </a:cubicBezTo>
                            <a:cubicBezTo>
                              <a:pt x="-1" y="838254"/>
                              <a:pt x="58666" y="709897"/>
                              <a:pt x="0" y="502291"/>
                            </a:cubicBezTo>
                            <a:cubicBezTo>
                              <a:pt x="-58666" y="294685"/>
                              <a:pt x="31861" y="173485"/>
                              <a:pt x="0" y="0"/>
                            </a:cubicBezTo>
                            <a:close/>
                          </a:path>
                          <a:path w="6875133" h="2092881" stroke="0" extrusionOk="0">
                            <a:moveTo>
                              <a:pt x="0" y="0"/>
                            </a:moveTo>
                            <a:cubicBezTo>
                              <a:pt x="156884" y="-20190"/>
                              <a:pt x="333694" y="44639"/>
                              <a:pt x="504176" y="0"/>
                            </a:cubicBezTo>
                            <a:cubicBezTo>
                              <a:pt x="674658" y="-44639"/>
                              <a:pt x="787946" y="26929"/>
                              <a:pt x="870850" y="0"/>
                            </a:cubicBezTo>
                            <a:cubicBezTo>
                              <a:pt x="953754" y="-26929"/>
                              <a:pt x="1239651" y="66427"/>
                              <a:pt x="1581281" y="0"/>
                            </a:cubicBezTo>
                            <a:cubicBezTo>
                              <a:pt x="1922911" y="-66427"/>
                              <a:pt x="1966554" y="41616"/>
                              <a:pt x="2085457" y="0"/>
                            </a:cubicBezTo>
                            <a:cubicBezTo>
                              <a:pt x="2204360" y="-41616"/>
                              <a:pt x="2449407" y="25933"/>
                              <a:pt x="2589633" y="0"/>
                            </a:cubicBezTo>
                            <a:cubicBezTo>
                              <a:pt x="2729859" y="-25933"/>
                              <a:pt x="3018856" y="11126"/>
                              <a:pt x="3300064" y="0"/>
                            </a:cubicBezTo>
                            <a:cubicBezTo>
                              <a:pt x="3581272" y="-11126"/>
                              <a:pt x="3533807" y="28812"/>
                              <a:pt x="3735489" y="0"/>
                            </a:cubicBezTo>
                            <a:cubicBezTo>
                              <a:pt x="3937172" y="-28812"/>
                              <a:pt x="4263533" y="23282"/>
                              <a:pt x="4445919" y="0"/>
                            </a:cubicBezTo>
                            <a:cubicBezTo>
                              <a:pt x="4628305" y="-23282"/>
                              <a:pt x="4906468" y="42353"/>
                              <a:pt x="5156350" y="0"/>
                            </a:cubicBezTo>
                            <a:cubicBezTo>
                              <a:pt x="5406232" y="-42353"/>
                              <a:pt x="5593824" y="46168"/>
                              <a:pt x="5729278" y="0"/>
                            </a:cubicBezTo>
                            <a:cubicBezTo>
                              <a:pt x="5864732" y="-46168"/>
                              <a:pt x="6457726" y="86069"/>
                              <a:pt x="6875133" y="0"/>
                            </a:cubicBezTo>
                            <a:cubicBezTo>
                              <a:pt x="6885231" y="189142"/>
                              <a:pt x="6823318" y="262567"/>
                              <a:pt x="6875133" y="502291"/>
                            </a:cubicBezTo>
                            <a:cubicBezTo>
                              <a:pt x="6926948" y="742015"/>
                              <a:pt x="6840450" y="837244"/>
                              <a:pt x="6875133" y="962725"/>
                            </a:cubicBezTo>
                            <a:cubicBezTo>
                              <a:pt x="6909816" y="1088206"/>
                              <a:pt x="6856481" y="1291917"/>
                              <a:pt x="6875133" y="1485946"/>
                            </a:cubicBezTo>
                            <a:cubicBezTo>
                              <a:pt x="6893785" y="1679975"/>
                              <a:pt x="6858258" y="1826039"/>
                              <a:pt x="6875133" y="2092881"/>
                            </a:cubicBezTo>
                            <a:cubicBezTo>
                              <a:pt x="6728461" y="2101070"/>
                              <a:pt x="6448976" y="2077627"/>
                              <a:pt x="6302205" y="2092881"/>
                            </a:cubicBezTo>
                            <a:cubicBezTo>
                              <a:pt x="6155434" y="2108135"/>
                              <a:pt x="5936390" y="2060058"/>
                              <a:pt x="5591775" y="2092881"/>
                            </a:cubicBezTo>
                            <a:cubicBezTo>
                              <a:pt x="5247160" y="2125704"/>
                              <a:pt x="5231969" y="2080156"/>
                              <a:pt x="5018847" y="2092881"/>
                            </a:cubicBezTo>
                            <a:cubicBezTo>
                              <a:pt x="4805725" y="2105606"/>
                              <a:pt x="4794102" y="2072069"/>
                              <a:pt x="4652173" y="2092881"/>
                            </a:cubicBezTo>
                            <a:cubicBezTo>
                              <a:pt x="4510244" y="2113693"/>
                              <a:pt x="4322620" y="2072735"/>
                              <a:pt x="4216748" y="2092881"/>
                            </a:cubicBezTo>
                            <a:cubicBezTo>
                              <a:pt x="4110877" y="2113027"/>
                              <a:pt x="3784937" y="2074533"/>
                              <a:pt x="3506318" y="2092881"/>
                            </a:cubicBezTo>
                            <a:cubicBezTo>
                              <a:pt x="3227699" y="2111229"/>
                              <a:pt x="3115760" y="2085315"/>
                              <a:pt x="2933390" y="2092881"/>
                            </a:cubicBezTo>
                            <a:cubicBezTo>
                              <a:pt x="2751020" y="2100447"/>
                              <a:pt x="2704580" y="2071365"/>
                              <a:pt x="2497965" y="2092881"/>
                            </a:cubicBezTo>
                            <a:cubicBezTo>
                              <a:pt x="2291351" y="2114397"/>
                              <a:pt x="2139766" y="2060707"/>
                              <a:pt x="1925037" y="2092881"/>
                            </a:cubicBezTo>
                            <a:cubicBezTo>
                              <a:pt x="1710308" y="2125055"/>
                              <a:pt x="1669121" y="2083238"/>
                              <a:pt x="1558363" y="2092881"/>
                            </a:cubicBezTo>
                            <a:cubicBezTo>
                              <a:pt x="1447605" y="2102524"/>
                              <a:pt x="1374448" y="2084575"/>
                              <a:pt x="1191690" y="2092881"/>
                            </a:cubicBezTo>
                            <a:cubicBezTo>
                              <a:pt x="1008932" y="2101187"/>
                              <a:pt x="894800" y="2080372"/>
                              <a:pt x="618762" y="2092881"/>
                            </a:cubicBezTo>
                            <a:cubicBezTo>
                              <a:pt x="342724" y="2105390"/>
                              <a:pt x="281335" y="2074325"/>
                              <a:pt x="0" y="2092881"/>
                            </a:cubicBezTo>
                            <a:cubicBezTo>
                              <a:pt x="-46435" y="1895598"/>
                              <a:pt x="44645" y="1695950"/>
                              <a:pt x="0" y="1548732"/>
                            </a:cubicBezTo>
                            <a:cubicBezTo>
                              <a:pt x="-44645" y="1401514"/>
                              <a:pt x="8201" y="1226606"/>
                              <a:pt x="0" y="1046441"/>
                            </a:cubicBezTo>
                            <a:cubicBezTo>
                              <a:pt x="-8201" y="866276"/>
                              <a:pt x="37479" y="779948"/>
                              <a:pt x="0" y="586007"/>
                            </a:cubicBezTo>
                            <a:cubicBezTo>
                              <a:pt x="-37479" y="392066"/>
                              <a:pt x="37978" y="220197"/>
                              <a:pt x="0" y="0"/>
                            </a:cubicBezTo>
                            <a:close/>
                          </a:path>
                        </a:pathLst>
                      </a:custGeom>
                      <ask:type>
                        <ask:lineSketchScribble/>
                      </ask:type>
                    </ask:lineSketchStyleProps>
                  </a:ext>
                </a:extLst>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89D58AB5-CF7E-094F-A3F9-A0F15E2A5DFD}"/>
              </a:ext>
            </a:extLst>
          </p:cNvPr>
          <p:cNvPicPr>
            <a:picLocks noChangeAspect="1"/>
          </p:cNvPicPr>
          <p:nvPr/>
        </p:nvPicPr>
        <p:blipFill rotWithShape="1">
          <a:blip r:embed="rId3"/>
          <a:srcRect l="15029" r="15642"/>
          <a:stretch/>
        </p:blipFill>
        <p:spPr>
          <a:xfrm>
            <a:off x="7342909" y="199258"/>
            <a:ext cx="4478297" cy="6459484"/>
          </a:xfrm>
          <a:prstGeom prst="rect">
            <a:avLst/>
          </a:prstGeom>
        </p:spPr>
      </p:pic>
      <p:pic>
        <p:nvPicPr>
          <p:cNvPr id="6" name="Picture 5">
            <a:extLst>
              <a:ext uri="{FF2B5EF4-FFF2-40B4-BE49-F238E27FC236}">
                <a16:creationId xmlns:a16="http://schemas.microsoft.com/office/drawing/2014/main" id="{7F3BFEF5-F48F-5C42-B6F3-EDF1838E9E7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484" b="95484" l="806" r="94355">
                        <a14:foregroundMark x1="3937" y1="53834" x2="3226" y2="50806"/>
                        <a14:foregroundMark x1="8871" y1="74839" x2="5047" y2="58558"/>
                        <a14:foregroundMark x1="3226" y1="50806" x2="3415" y2="45968"/>
                        <a14:foregroundMark x1="6007" y1="34194" x2="10161" y2="26613"/>
                        <a14:foregroundMark x1="10161" y1="26613" x2="23226" y2="23710"/>
                        <a14:foregroundMark x1="23226" y1="23710" x2="24355" y2="43226"/>
                        <a14:foregroundMark x1="24355" y1="43226" x2="9922" y2="73659"/>
                        <a14:foregroundMark x1="26763" y1="92000" x2="27219" y2="92225"/>
                        <a14:foregroundMark x1="76152" y1="90924" x2="77097" y2="90484"/>
                        <a14:foregroundMark x1="80263" y1="85994" x2="85968" y2="77903"/>
                        <a14:foregroundMark x1="77097" y1="90484" x2="79852" y2="86576"/>
                        <a14:foregroundMark x1="85968" y1="77903" x2="93226" y2="41129"/>
                        <a14:foregroundMark x1="93226" y1="41129" x2="81613" y2="46774"/>
                        <a14:foregroundMark x1="81613" y1="46774" x2="67903" y2="68387"/>
                        <a14:foregroundMark x1="67903" y1="68387" x2="78548" y2="74194"/>
                        <a14:foregroundMark x1="78548" y1="74194" x2="67258" y2="79355"/>
                        <a14:foregroundMark x1="67258" y1="79355" x2="55000" y2="81290"/>
                        <a14:foregroundMark x1="55000" y1="81290" x2="45000" y2="87903"/>
                        <a14:foregroundMark x1="45000" y1="87903" x2="30806" y2="90968"/>
                        <a14:foregroundMark x1="30806" y1="90968" x2="25575" y2="90706"/>
                        <a14:foregroundMark x1="64987" y1="91763" x2="71290" y2="87419"/>
                        <a14:foregroundMark x1="71290" y1="87419" x2="59032" y2="83548"/>
                        <a14:foregroundMark x1="59032" y1="83548" x2="48871" y2="91129"/>
                        <a14:foregroundMark x1="48871" y1="91129" x2="39897" y2="93353"/>
                        <a14:foregroundMark x1="87258" y1="74032" x2="91452" y2="60000"/>
                        <a14:foregroundMark x1="91452" y1="60000" x2="91452" y2="47581"/>
                        <a14:foregroundMark x1="91452" y1="47581" x2="94677" y2="59355"/>
                        <a14:foregroundMark x1="94677" y1="59355" x2="90484" y2="65968"/>
                        <a14:foregroundMark x1="66935" y1="8710" x2="37742" y2="5806"/>
                        <a14:foregroundMark x1="37742" y1="5806" x2="53871" y2="2258"/>
                        <a14:foregroundMark x1="53871" y1="2258" x2="65484" y2="7419"/>
                        <a14:foregroundMark x1="65484" y1="7419" x2="67258" y2="9677"/>
                        <a14:foregroundMark x1="61290" y1="5161" x2="49032" y2="5484"/>
                        <a14:foregroundMark x1="49032" y1="5484" x2="58065" y2="6613"/>
                        <a14:foregroundMark x1="3480" y1="45968" x2="2660" y2="54117"/>
                        <a14:foregroundMark x1="5391" y1="55156" x2="5968" y2="53548"/>
                        <a14:foregroundMark x1="874" y1="33493" x2="806" y2="33226"/>
                        <a14:foregroundMark x1="5968" y1="53548" x2="4043" y2="45968"/>
                        <a14:backgroundMark x1="0" y1="34355" x2="1452" y2="42097"/>
                        <a14:backgroundMark x1="2419" y1="67419" x2="3226" y2="65968"/>
                        <a14:backgroundMark x1="4194" y1="70968" x2="1290" y2="58226"/>
                        <a14:backgroundMark x1="1290" y1="58226" x2="3871" y2="69194"/>
                        <a14:backgroundMark x1="1774" y1="62903" x2="806" y2="55161"/>
                        <a14:backgroundMark x1="5968" y1="73387" x2="29516" y2="99032"/>
                        <a14:backgroundMark x1="29516" y1="99032" x2="29516" y2="99032"/>
                        <a14:backgroundMark x1="37742" y1="98065" x2="25968" y2="94032"/>
                        <a14:backgroundMark x1="25968" y1="94032" x2="51290" y2="97258"/>
                        <a14:backgroundMark x1="51290" y1="97258" x2="64677" y2="96613"/>
                        <a14:backgroundMark x1="64677" y1="96613" x2="75806" y2="91613"/>
                        <a14:backgroundMark x1="75806" y1="91613" x2="51774" y2="97742"/>
                        <a14:backgroundMark x1="51774" y1="97742" x2="38710" y2="98710"/>
                        <a14:backgroundMark x1="38710" y1="98710" x2="26613" y2="95323"/>
                        <a14:backgroundMark x1="26613" y1="95323" x2="27903" y2="95968"/>
                        <a14:backgroundMark x1="72903" y1="93871" x2="75323" y2="89516"/>
                        <a14:backgroundMark x1="1774" y1="62097" x2="2097" y2="52742"/>
                        <a14:backgroundMark x1="2097" y1="65161" x2="3710" y2="54516"/>
                        <a14:backgroundMark x1="3710" y1="54516" x2="1774" y2="59355"/>
                        <a14:backgroundMark x1="3387" y1="34194" x2="3387" y2="45968"/>
                        <a14:backgroundMark x1="3387" y1="45968" x2="161" y2="34194"/>
                        <a14:backgroundMark x1="161" y1="34194" x2="3065" y2="36129"/>
                        <a14:backgroundMark x1="1129" y1="35161" x2="1452" y2="35484"/>
                        <a14:backgroundMark x1="5161" y1="74194" x2="4839" y2="75323"/>
                        <a14:backgroundMark x1="1774" y1="73226" x2="4839" y2="74516"/>
                        <a14:backgroundMark x1="80968" y1="86774" x2="80323" y2="87097"/>
                      </a14:backgroundRemoval>
                    </a14:imgEffect>
                  </a14:imgLayer>
                </a14:imgProps>
              </a:ext>
            </a:extLst>
          </a:blip>
          <a:stretch>
            <a:fillRect/>
          </a:stretch>
        </p:blipFill>
        <p:spPr>
          <a:xfrm>
            <a:off x="269395" y="2517754"/>
            <a:ext cx="4447309" cy="4447309"/>
          </a:xfrm>
          <a:prstGeom prst="rect">
            <a:avLst/>
          </a:prstGeom>
        </p:spPr>
      </p:pic>
      <p:sp>
        <p:nvSpPr>
          <p:cNvPr id="7" name="TextBox 6">
            <a:extLst>
              <a:ext uri="{FF2B5EF4-FFF2-40B4-BE49-F238E27FC236}">
                <a16:creationId xmlns:a16="http://schemas.microsoft.com/office/drawing/2014/main" id="{4F9E6E3A-D5C3-374A-834E-BA6AF57F0A5E}"/>
              </a:ext>
            </a:extLst>
          </p:cNvPr>
          <p:cNvSpPr txBox="1"/>
          <p:nvPr/>
        </p:nvSpPr>
        <p:spPr>
          <a:xfrm>
            <a:off x="4532349" y="2713160"/>
            <a:ext cx="2919486" cy="1077218"/>
          </a:xfrm>
          <a:prstGeom prst="rect">
            <a:avLst/>
          </a:prstGeom>
          <a:noFill/>
        </p:spPr>
        <p:txBody>
          <a:bodyPr wrap="square" rtlCol="0">
            <a:spAutoFit/>
          </a:bodyPr>
          <a:lstStyle/>
          <a:p>
            <a:r>
              <a:rPr lang="en-US" sz="1600" dirty="0">
                <a:solidFill>
                  <a:schemeClr val="bg1"/>
                </a:solidFill>
                <a:latin typeface="Futura Condensed Medium" panose="020B0602020204020303" pitchFamily="34" charset="-79"/>
                <a:cs typeface="Futura Condensed Medium" panose="020B0602020204020303" pitchFamily="34" charset="-79"/>
              </a:rPr>
              <a:t>Fig. 6 – as can be seen from the predicted plot, the observations at both observatories follow the expected trend quite closely. </a:t>
            </a:r>
          </a:p>
        </p:txBody>
      </p:sp>
      <p:sp>
        <p:nvSpPr>
          <p:cNvPr id="8" name="TextBox 7">
            <a:extLst>
              <a:ext uri="{FF2B5EF4-FFF2-40B4-BE49-F238E27FC236}">
                <a16:creationId xmlns:a16="http://schemas.microsoft.com/office/drawing/2014/main" id="{78429668-87E4-074E-9535-B450BBF99D30}"/>
              </a:ext>
            </a:extLst>
          </p:cNvPr>
          <p:cNvSpPr txBox="1"/>
          <p:nvPr/>
        </p:nvSpPr>
        <p:spPr>
          <a:xfrm>
            <a:off x="4572571" y="3985784"/>
            <a:ext cx="2879264" cy="2862322"/>
          </a:xfrm>
          <a:prstGeom prst="rect">
            <a:avLst/>
          </a:prstGeom>
          <a:noFill/>
        </p:spPr>
        <p:txBody>
          <a:bodyPr wrap="square" rtlCol="0">
            <a:spAutoFit/>
          </a:bodyPr>
          <a:lstStyle/>
          <a:p>
            <a:r>
              <a:rPr lang="en-US" sz="2000" dirty="0">
                <a:solidFill>
                  <a:schemeClr val="bg1"/>
                </a:solidFill>
                <a:latin typeface="Futura Condensed Medium" panose="020B0602020204020303" pitchFamily="34" charset="-79"/>
                <a:cs typeface="Futura Condensed Medium" panose="020B0602020204020303" pitchFamily="34" charset="-79"/>
              </a:rPr>
              <a:t>Fig. 7 – detected on 14</a:t>
            </a:r>
            <a:r>
              <a:rPr lang="en-US" sz="2000" baseline="30000" dirty="0">
                <a:solidFill>
                  <a:schemeClr val="bg1"/>
                </a:solidFill>
                <a:latin typeface="Futura Condensed Medium" panose="020B0602020204020303" pitchFamily="34" charset="-79"/>
                <a:cs typeface="Futura Condensed Medium" panose="020B0602020204020303" pitchFamily="34" charset="-79"/>
              </a:rPr>
              <a:t>th</a:t>
            </a:r>
            <a:r>
              <a:rPr lang="en-US" sz="2000" dirty="0">
                <a:solidFill>
                  <a:schemeClr val="bg1"/>
                </a:solidFill>
                <a:latin typeface="Futura Condensed Medium" panose="020B0602020204020303" pitchFamily="34" charset="-79"/>
                <a:cs typeface="Futura Condensed Medium" panose="020B0602020204020303" pitchFamily="34" charset="-79"/>
              </a:rPr>
              <a:t> of September, 2015, the observation came from the region defined by the probability curves in the southern hemisphere, with purple being 90% confidence. The source is predicted to be coming from the direction of  the Large Magellanic cloud. </a:t>
            </a:r>
          </a:p>
        </p:txBody>
      </p:sp>
    </p:spTree>
    <p:extLst>
      <p:ext uri="{BB962C8B-B14F-4D97-AF65-F5344CB8AC3E}">
        <p14:creationId xmlns:p14="http://schemas.microsoft.com/office/powerpoint/2010/main" val="134675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A482E5"/>
            </a:gs>
            <a:gs pos="45000">
              <a:srgbClr val="92AEF0"/>
            </a:gs>
            <a:gs pos="71000">
              <a:schemeClr val="accent1">
                <a:lumMod val="45000"/>
                <a:lumOff val="55000"/>
              </a:schemeClr>
            </a:gs>
            <a:gs pos="100000">
              <a:srgbClr val="FC6F00"/>
            </a:gs>
          </a:gsLst>
          <a:lin ang="270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698A49-FF74-6C4C-8838-E9AA33C3F1D1}"/>
              </a:ext>
            </a:extLst>
          </p:cNvPr>
          <p:cNvSpPr txBox="1"/>
          <p:nvPr/>
        </p:nvSpPr>
        <p:spPr>
          <a:xfrm>
            <a:off x="507465" y="196273"/>
            <a:ext cx="11363406" cy="2800767"/>
          </a:xfrm>
          <a:custGeom>
            <a:avLst/>
            <a:gdLst>
              <a:gd name="connsiteX0" fmla="*/ 0 w 11363406"/>
              <a:gd name="connsiteY0" fmla="*/ 0 h 2800767"/>
              <a:gd name="connsiteX1" fmla="*/ 825342 w 11363406"/>
              <a:gd name="connsiteY1" fmla="*/ 0 h 2800767"/>
              <a:gd name="connsiteX2" fmla="*/ 1537050 w 11363406"/>
              <a:gd name="connsiteY2" fmla="*/ 0 h 2800767"/>
              <a:gd name="connsiteX3" fmla="*/ 2362392 w 11363406"/>
              <a:gd name="connsiteY3" fmla="*/ 0 h 2800767"/>
              <a:gd name="connsiteX4" fmla="*/ 2960466 w 11363406"/>
              <a:gd name="connsiteY4" fmla="*/ 0 h 2800767"/>
              <a:gd name="connsiteX5" fmla="*/ 3672174 w 11363406"/>
              <a:gd name="connsiteY5" fmla="*/ 0 h 2800767"/>
              <a:gd name="connsiteX6" fmla="*/ 4270248 w 11363406"/>
              <a:gd name="connsiteY6" fmla="*/ 0 h 2800767"/>
              <a:gd name="connsiteX7" fmla="*/ 4868322 w 11363406"/>
              <a:gd name="connsiteY7" fmla="*/ 0 h 2800767"/>
              <a:gd name="connsiteX8" fmla="*/ 5466396 w 11363406"/>
              <a:gd name="connsiteY8" fmla="*/ 0 h 2800767"/>
              <a:gd name="connsiteX9" fmla="*/ 5723568 w 11363406"/>
              <a:gd name="connsiteY9" fmla="*/ 0 h 2800767"/>
              <a:gd name="connsiteX10" fmla="*/ 6435276 w 11363406"/>
              <a:gd name="connsiteY10" fmla="*/ 0 h 2800767"/>
              <a:gd name="connsiteX11" fmla="*/ 6692448 w 11363406"/>
              <a:gd name="connsiteY11" fmla="*/ 0 h 2800767"/>
              <a:gd name="connsiteX12" fmla="*/ 7290522 w 11363406"/>
              <a:gd name="connsiteY12" fmla="*/ 0 h 2800767"/>
              <a:gd name="connsiteX13" fmla="*/ 8115864 w 11363406"/>
              <a:gd name="connsiteY13" fmla="*/ 0 h 2800767"/>
              <a:gd name="connsiteX14" fmla="*/ 8941206 w 11363406"/>
              <a:gd name="connsiteY14" fmla="*/ 0 h 2800767"/>
              <a:gd name="connsiteX15" fmla="*/ 9652914 w 11363406"/>
              <a:gd name="connsiteY15" fmla="*/ 0 h 2800767"/>
              <a:gd name="connsiteX16" fmla="*/ 10137354 w 11363406"/>
              <a:gd name="connsiteY16" fmla="*/ 0 h 2800767"/>
              <a:gd name="connsiteX17" fmla="*/ 10394526 w 11363406"/>
              <a:gd name="connsiteY17" fmla="*/ 0 h 2800767"/>
              <a:gd name="connsiteX18" fmla="*/ 11363406 w 11363406"/>
              <a:gd name="connsiteY18" fmla="*/ 0 h 2800767"/>
              <a:gd name="connsiteX19" fmla="*/ 11363406 w 11363406"/>
              <a:gd name="connsiteY19" fmla="*/ 588161 h 2800767"/>
              <a:gd name="connsiteX20" fmla="*/ 11363406 w 11363406"/>
              <a:gd name="connsiteY20" fmla="*/ 1120307 h 2800767"/>
              <a:gd name="connsiteX21" fmla="*/ 11363406 w 11363406"/>
              <a:gd name="connsiteY21" fmla="*/ 1736476 h 2800767"/>
              <a:gd name="connsiteX22" fmla="*/ 11363406 w 11363406"/>
              <a:gd name="connsiteY22" fmla="*/ 2240614 h 2800767"/>
              <a:gd name="connsiteX23" fmla="*/ 11363406 w 11363406"/>
              <a:gd name="connsiteY23" fmla="*/ 2800767 h 2800767"/>
              <a:gd name="connsiteX24" fmla="*/ 10992600 w 11363406"/>
              <a:gd name="connsiteY24" fmla="*/ 2800767 h 2800767"/>
              <a:gd name="connsiteX25" fmla="*/ 10735428 w 11363406"/>
              <a:gd name="connsiteY25" fmla="*/ 2800767 h 2800767"/>
              <a:gd name="connsiteX26" fmla="*/ 9910086 w 11363406"/>
              <a:gd name="connsiteY26" fmla="*/ 2800767 h 2800767"/>
              <a:gd name="connsiteX27" fmla="*/ 9425646 w 11363406"/>
              <a:gd name="connsiteY27" fmla="*/ 2800767 h 2800767"/>
              <a:gd name="connsiteX28" fmla="*/ 8713938 w 11363406"/>
              <a:gd name="connsiteY28" fmla="*/ 2800767 h 2800767"/>
              <a:gd name="connsiteX29" fmla="*/ 8456766 w 11363406"/>
              <a:gd name="connsiteY29" fmla="*/ 2800767 h 2800767"/>
              <a:gd name="connsiteX30" fmla="*/ 7631424 w 11363406"/>
              <a:gd name="connsiteY30" fmla="*/ 2800767 h 2800767"/>
              <a:gd name="connsiteX31" fmla="*/ 7146984 w 11363406"/>
              <a:gd name="connsiteY31" fmla="*/ 2800767 h 2800767"/>
              <a:gd name="connsiteX32" fmla="*/ 6548910 w 11363406"/>
              <a:gd name="connsiteY32" fmla="*/ 2800767 h 2800767"/>
              <a:gd name="connsiteX33" fmla="*/ 6178104 w 11363406"/>
              <a:gd name="connsiteY33" fmla="*/ 2800767 h 2800767"/>
              <a:gd name="connsiteX34" fmla="*/ 5466396 w 11363406"/>
              <a:gd name="connsiteY34" fmla="*/ 2800767 h 2800767"/>
              <a:gd name="connsiteX35" fmla="*/ 4641054 w 11363406"/>
              <a:gd name="connsiteY35" fmla="*/ 2800767 h 2800767"/>
              <a:gd name="connsiteX36" fmla="*/ 4156614 w 11363406"/>
              <a:gd name="connsiteY36" fmla="*/ 2800767 h 2800767"/>
              <a:gd name="connsiteX37" fmla="*/ 3331272 w 11363406"/>
              <a:gd name="connsiteY37" fmla="*/ 2800767 h 2800767"/>
              <a:gd name="connsiteX38" fmla="*/ 2733198 w 11363406"/>
              <a:gd name="connsiteY38" fmla="*/ 2800767 h 2800767"/>
              <a:gd name="connsiteX39" fmla="*/ 1907856 w 11363406"/>
              <a:gd name="connsiteY39" fmla="*/ 2800767 h 2800767"/>
              <a:gd name="connsiteX40" fmla="*/ 1082514 w 11363406"/>
              <a:gd name="connsiteY40" fmla="*/ 2800767 h 2800767"/>
              <a:gd name="connsiteX41" fmla="*/ 711708 w 11363406"/>
              <a:gd name="connsiteY41" fmla="*/ 2800767 h 2800767"/>
              <a:gd name="connsiteX42" fmla="*/ 0 w 11363406"/>
              <a:gd name="connsiteY42" fmla="*/ 2800767 h 2800767"/>
              <a:gd name="connsiteX43" fmla="*/ 0 w 11363406"/>
              <a:gd name="connsiteY43" fmla="*/ 2240614 h 2800767"/>
              <a:gd name="connsiteX44" fmla="*/ 0 w 11363406"/>
              <a:gd name="connsiteY44" fmla="*/ 1624445 h 2800767"/>
              <a:gd name="connsiteX45" fmla="*/ 0 w 11363406"/>
              <a:gd name="connsiteY45" fmla="*/ 1148314 h 2800767"/>
              <a:gd name="connsiteX46" fmla="*/ 0 w 11363406"/>
              <a:gd name="connsiteY46" fmla="*/ 672184 h 2800767"/>
              <a:gd name="connsiteX47" fmla="*/ 0 w 11363406"/>
              <a:gd name="connsiteY47" fmla="*/ 0 h 280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363406" h="2800767" fill="none" extrusionOk="0">
                <a:moveTo>
                  <a:pt x="0" y="0"/>
                </a:moveTo>
                <a:cubicBezTo>
                  <a:pt x="291038" y="-40694"/>
                  <a:pt x="620621" y="83774"/>
                  <a:pt x="825342" y="0"/>
                </a:cubicBezTo>
                <a:cubicBezTo>
                  <a:pt x="1030063" y="-83774"/>
                  <a:pt x="1381382" y="2251"/>
                  <a:pt x="1537050" y="0"/>
                </a:cubicBezTo>
                <a:cubicBezTo>
                  <a:pt x="1692718" y="-2251"/>
                  <a:pt x="2007591" y="83212"/>
                  <a:pt x="2362392" y="0"/>
                </a:cubicBezTo>
                <a:cubicBezTo>
                  <a:pt x="2717193" y="-83212"/>
                  <a:pt x="2826027" y="13467"/>
                  <a:pt x="2960466" y="0"/>
                </a:cubicBezTo>
                <a:cubicBezTo>
                  <a:pt x="3094905" y="-13467"/>
                  <a:pt x="3523852" y="18988"/>
                  <a:pt x="3672174" y="0"/>
                </a:cubicBezTo>
                <a:cubicBezTo>
                  <a:pt x="3820496" y="-18988"/>
                  <a:pt x="4061940" y="71074"/>
                  <a:pt x="4270248" y="0"/>
                </a:cubicBezTo>
                <a:cubicBezTo>
                  <a:pt x="4478556" y="-71074"/>
                  <a:pt x="4689616" y="24394"/>
                  <a:pt x="4868322" y="0"/>
                </a:cubicBezTo>
                <a:cubicBezTo>
                  <a:pt x="5047028" y="-24394"/>
                  <a:pt x="5333635" y="37989"/>
                  <a:pt x="5466396" y="0"/>
                </a:cubicBezTo>
                <a:cubicBezTo>
                  <a:pt x="5599157" y="-37989"/>
                  <a:pt x="5636625" y="11085"/>
                  <a:pt x="5723568" y="0"/>
                </a:cubicBezTo>
                <a:cubicBezTo>
                  <a:pt x="5810511" y="-11085"/>
                  <a:pt x="6228230" y="38381"/>
                  <a:pt x="6435276" y="0"/>
                </a:cubicBezTo>
                <a:cubicBezTo>
                  <a:pt x="6642322" y="-38381"/>
                  <a:pt x="6626791" y="18604"/>
                  <a:pt x="6692448" y="0"/>
                </a:cubicBezTo>
                <a:cubicBezTo>
                  <a:pt x="6758105" y="-18604"/>
                  <a:pt x="7025044" y="11275"/>
                  <a:pt x="7290522" y="0"/>
                </a:cubicBezTo>
                <a:cubicBezTo>
                  <a:pt x="7556000" y="-11275"/>
                  <a:pt x="7736588" y="87004"/>
                  <a:pt x="8115864" y="0"/>
                </a:cubicBezTo>
                <a:cubicBezTo>
                  <a:pt x="8495140" y="-87004"/>
                  <a:pt x="8717930" y="35305"/>
                  <a:pt x="8941206" y="0"/>
                </a:cubicBezTo>
                <a:cubicBezTo>
                  <a:pt x="9164482" y="-35305"/>
                  <a:pt x="9355799" y="6078"/>
                  <a:pt x="9652914" y="0"/>
                </a:cubicBezTo>
                <a:cubicBezTo>
                  <a:pt x="9950029" y="-6078"/>
                  <a:pt x="9991958" y="42861"/>
                  <a:pt x="10137354" y="0"/>
                </a:cubicBezTo>
                <a:cubicBezTo>
                  <a:pt x="10282750" y="-42861"/>
                  <a:pt x="10301137" y="25913"/>
                  <a:pt x="10394526" y="0"/>
                </a:cubicBezTo>
                <a:cubicBezTo>
                  <a:pt x="10487915" y="-25913"/>
                  <a:pt x="11036476" y="84031"/>
                  <a:pt x="11363406" y="0"/>
                </a:cubicBezTo>
                <a:cubicBezTo>
                  <a:pt x="11433286" y="230869"/>
                  <a:pt x="11304097" y="416469"/>
                  <a:pt x="11363406" y="588161"/>
                </a:cubicBezTo>
                <a:cubicBezTo>
                  <a:pt x="11422715" y="759853"/>
                  <a:pt x="11317298" y="1002089"/>
                  <a:pt x="11363406" y="1120307"/>
                </a:cubicBezTo>
                <a:cubicBezTo>
                  <a:pt x="11409514" y="1238525"/>
                  <a:pt x="11342312" y="1471548"/>
                  <a:pt x="11363406" y="1736476"/>
                </a:cubicBezTo>
                <a:cubicBezTo>
                  <a:pt x="11384500" y="2001404"/>
                  <a:pt x="11335201" y="2072715"/>
                  <a:pt x="11363406" y="2240614"/>
                </a:cubicBezTo>
                <a:cubicBezTo>
                  <a:pt x="11391611" y="2408513"/>
                  <a:pt x="11357539" y="2627268"/>
                  <a:pt x="11363406" y="2800767"/>
                </a:cubicBezTo>
                <a:cubicBezTo>
                  <a:pt x="11179962" y="2825798"/>
                  <a:pt x="11105030" y="2762647"/>
                  <a:pt x="10992600" y="2800767"/>
                </a:cubicBezTo>
                <a:cubicBezTo>
                  <a:pt x="10880170" y="2838887"/>
                  <a:pt x="10826062" y="2776359"/>
                  <a:pt x="10735428" y="2800767"/>
                </a:cubicBezTo>
                <a:cubicBezTo>
                  <a:pt x="10644794" y="2825175"/>
                  <a:pt x="10104287" y="2741779"/>
                  <a:pt x="9910086" y="2800767"/>
                </a:cubicBezTo>
                <a:cubicBezTo>
                  <a:pt x="9715885" y="2859755"/>
                  <a:pt x="9625263" y="2774443"/>
                  <a:pt x="9425646" y="2800767"/>
                </a:cubicBezTo>
                <a:cubicBezTo>
                  <a:pt x="9226029" y="2827091"/>
                  <a:pt x="8862183" y="2745759"/>
                  <a:pt x="8713938" y="2800767"/>
                </a:cubicBezTo>
                <a:cubicBezTo>
                  <a:pt x="8565693" y="2855775"/>
                  <a:pt x="8513550" y="2800178"/>
                  <a:pt x="8456766" y="2800767"/>
                </a:cubicBezTo>
                <a:cubicBezTo>
                  <a:pt x="8399982" y="2801356"/>
                  <a:pt x="7915847" y="2714849"/>
                  <a:pt x="7631424" y="2800767"/>
                </a:cubicBezTo>
                <a:cubicBezTo>
                  <a:pt x="7347001" y="2886685"/>
                  <a:pt x="7290595" y="2758782"/>
                  <a:pt x="7146984" y="2800767"/>
                </a:cubicBezTo>
                <a:cubicBezTo>
                  <a:pt x="7003373" y="2842752"/>
                  <a:pt x="6679141" y="2770716"/>
                  <a:pt x="6548910" y="2800767"/>
                </a:cubicBezTo>
                <a:cubicBezTo>
                  <a:pt x="6418679" y="2830818"/>
                  <a:pt x="6289426" y="2793128"/>
                  <a:pt x="6178104" y="2800767"/>
                </a:cubicBezTo>
                <a:cubicBezTo>
                  <a:pt x="6066782" y="2808406"/>
                  <a:pt x="5820096" y="2717917"/>
                  <a:pt x="5466396" y="2800767"/>
                </a:cubicBezTo>
                <a:cubicBezTo>
                  <a:pt x="5112696" y="2883617"/>
                  <a:pt x="4826262" y="2734062"/>
                  <a:pt x="4641054" y="2800767"/>
                </a:cubicBezTo>
                <a:cubicBezTo>
                  <a:pt x="4455846" y="2867472"/>
                  <a:pt x="4348442" y="2753260"/>
                  <a:pt x="4156614" y="2800767"/>
                </a:cubicBezTo>
                <a:cubicBezTo>
                  <a:pt x="3964786" y="2848274"/>
                  <a:pt x="3717336" y="2707953"/>
                  <a:pt x="3331272" y="2800767"/>
                </a:cubicBezTo>
                <a:cubicBezTo>
                  <a:pt x="2945208" y="2893581"/>
                  <a:pt x="2915384" y="2756761"/>
                  <a:pt x="2733198" y="2800767"/>
                </a:cubicBezTo>
                <a:cubicBezTo>
                  <a:pt x="2551012" y="2844773"/>
                  <a:pt x="2277440" y="2761728"/>
                  <a:pt x="1907856" y="2800767"/>
                </a:cubicBezTo>
                <a:cubicBezTo>
                  <a:pt x="1538272" y="2839806"/>
                  <a:pt x="1408869" y="2761028"/>
                  <a:pt x="1082514" y="2800767"/>
                </a:cubicBezTo>
                <a:cubicBezTo>
                  <a:pt x="756159" y="2840506"/>
                  <a:pt x="890483" y="2761486"/>
                  <a:pt x="711708" y="2800767"/>
                </a:cubicBezTo>
                <a:cubicBezTo>
                  <a:pt x="532933" y="2840048"/>
                  <a:pt x="143511" y="2759136"/>
                  <a:pt x="0" y="2800767"/>
                </a:cubicBezTo>
                <a:cubicBezTo>
                  <a:pt x="-11411" y="2559535"/>
                  <a:pt x="42199" y="2399527"/>
                  <a:pt x="0" y="2240614"/>
                </a:cubicBezTo>
                <a:cubicBezTo>
                  <a:pt x="-42199" y="2081701"/>
                  <a:pt x="63447" y="1812442"/>
                  <a:pt x="0" y="1624445"/>
                </a:cubicBezTo>
                <a:cubicBezTo>
                  <a:pt x="-63447" y="1436448"/>
                  <a:pt x="21813" y="1339409"/>
                  <a:pt x="0" y="1148314"/>
                </a:cubicBezTo>
                <a:cubicBezTo>
                  <a:pt x="-21813" y="957219"/>
                  <a:pt x="48111" y="778150"/>
                  <a:pt x="0" y="672184"/>
                </a:cubicBezTo>
                <a:cubicBezTo>
                  <a:pt x="-48111" y="566218"/>
                  <a:pt x="24398" y="148630"/>
                  <a:pt x="0" y="0"/>
                </a:cubicBezTo>
                <a:close/>
              </a:path>
              <a:path w="11363406" h="2800767" stroke="0" extrusionOk="0">
                <a:moveTo>
                  <a:pt x="0" y="0"/>
                </a:moveTo>
                <a:cubicBezTo>
                  <a:pt x="161728" y="-29245"/>
                  <a:pt x="305277" y="31307"/>
                  <a:pt x="484440" y="0"/>
                </a:cubicBezTo>
                <a:cubicBezTo>
                  <a:pt x="663603" y="-31307"/>
                  <a:pt x="646653" y="11162"/>
                  <a:pt x="741612" y="0"/>
                </a:cubicBezTo>
                <a:cubicBezTo>
                  <a:pt x="836571" y="-11162"/>
                  <a:pt x="1184228" y="31652"/>
                  <a:pt x="1566954" y="0"/>
                </a:cubicBezTo>
                <a:cubicBezTo>
                  <a:pt x="1949680" y="-31652"/>
                  <a:pt x="1892801" y="51511"/>
                  <a:pt x="2051394" y="0"/>
                </a:cubicBezTo>
                <a:cubicBezTo>
                  <a:pt x="2209987" y="-51511"/>
                  <a:pt x="2416143" y="774"/>
                  <a:pt x="2535834" y="0"/>
                </a:cubicBezTo>
                <a:cubicBezTo>
                  <a:pt x="2655525" y="-774"/>
                  <a:pt x="3080857" y="1090"/>
                  <a:pt x="3361176" y="0"/>
                </a:cubicBezTo>
                <a:cubicBezTo>
                  <a:pt x="3641495" y="-1090"/>
                  <a:pt x="3574299" y="36508"/>
                  <a:pt x="3731982" y="0"/>
                </a:cubicBezTo>
                <a:cubicBezTo>
                  <a:pt x="3889665" y="-36508"/>
                  <a:pt x="4201813" y="38800"/>
                  <a:pt x="4557324" y="0"/>
                </a:cubicBezTo>
                <a:cubicBezTo>
                  <a:pt x="4912835" y="-38800"/>
                  <a:pt x="4997613" y="89089"/>
                  <a:pt x="5382666" y="0"/>
                </a:cubicBezTo>
                <a:cubicBezTo>
                  <a:pt x="5767719" y="-89089"/>
                  <a:pt x="5807899" y="68784"/>
                  <a:pt x="5980740" y="0"/>
                </a:cubicBezTo>
                <a:cubicBezTo>
                  <a:pt x="6153581" y="-68784"/>
                  <a:pt x="6616675" y="30781"/>
                  <a:pt x="6806082" y="0"/>
                </a:cubicBezTo>
                <a:cubicBezTo>
                  <a:pt x="6995489" y="-30781"/>
                  <a:pt x="7174818" y="25325"/>
                  <a:pt x="7290522" y="0"/>
                </a:cubicBezTo>
                <a:cubicBezTo>
                  <a:pt x="7406226" y="-25325"/>
                  <a:pt x="7631022" y="14663"/>
                  <a:pt x="7774962" y="0"/>
                </a:cubicBezTo>
                <a:cubicBezTo>
                  <a:pt x="7918902" y="-14663"/>
                  <a:pt x="8255274" y="13539"/>
                  <a:pt x="8486670" y="0"/>
                </a:cubicBezTo>
                <a:cubicBezTo>
                  <a:pt x="8718066" y="-13539"/>
                  <a:pt x="8811023" y="47019"/>
                  <a:pt x="8971110" y="0"/>
                </a:cubicBezTo>
                <a:cubicBezTo>
                  <a:pt x="9131197" y="-47019"/>
                  <a:pt x="9500977" y="2709"/>
                  <a:pt x="9796452" y="0"/>
                </a:cubicBezTo>
                <a:cubicBezTo>
                  <a:pt x="10091927" y="-2709"/>
                  <a:pt x="10390245" y="72936"/>
                  <a:pt x="10621794" y="0"/>
                </a:cubicBezTo>
                <a:cubicBezTo>
                  <a:pt x="10853343" y="-72936"/>
                  <a:pt x="11167911" y="27795"/>
                  <a:pt x="11363406" y="0"/>
                </a:cubicBezTo>
                <a:cubicBezTo>
                  <a:pt x="11375294" y="200879"/>
                  <a:pt x="11316933" y="330501"/>
                  <a:pt x="11363406" y="532146"/>
                </a:cubicBezTo>
                <a:cubicBezTo>
                  <a:pt x="11409879" y="733791"/>
                  <a:pt x="11314090" y="776094"/>
                  <a:pt x="11363406" y="1008276"/>
                </a:cubicBezTo>
                <a:cubicBezTo>
                  <a:pt x="11412722" y="1240458"/>
                  <a:pt x="11322836" y="1360554"/>
                  <a:pt x="11363406" y="1512414"/>
                </a:cubicBezTo>
                <a:cubicBezTo>
                  <a:pt x="11403976" y="1664274"/>
                  <a:pt x="11297482" y="1817905"/>
                  <a:pt x="11363406" y="2100575"/>
                </a:cubicBezTo>
                <a:cubicBezTo>
                  <a:pt x="11429330" y="2383245"/>
                  <a:pt x="11328490" y="2583320"/>
                  <a:pt x="11363406" y="2800767"/>
                </a:cubicBezTo>
                <a:cubicBezTo>
                  <a:pt x="11191796" y="2817309"/>
                  <a:pt x="11142489" y="2782664"/>
                  <a:pt x="10992600" y="2800767"/>
                </a:cubicBezTo>
                <a:cubicBezTo>
                  <a:pt x="10842711" y="2818870"/>
                  <a:pt x="10836587" y="2783555"/>
                  <a:pt x="10735428" y="2800767"/>
                </a:cubicBezTo>
                <a:cubicBezTo>
                  <a:pt x="10634269" y="2817979"/>
                  <a:pt x="10599012" y="2786704"/>
                  <a:pt x="10478256" y="2800767"/>
                </a:cubicBezTo>
                <a:cubicBezTo>
                  <a:pt x="10357500" y="2814830"/>
                  <a:pt x="10066666" y="2732113"/>
                  <a:pt x="9880182" y="2800767"/>
                </a:cubicBezTo>
                <a:cubicBezTo>
                  <a:pt x="9693698" y="2869421"/>
                  <a:pt x="9686811" y="2784654"/>
                  <a:pt x="9509377" y="2800767"/>
                </a:cubicBezTo>
                <a:cubicBezTo>
                  <a:pt x="9331944" y="2816880"/>
                  <a:pt x="9077939" y="2763828"/>
                  <a:pt x="8797669" y="2800767"/>
                </a:cubicBezTo>
                <a:cubicBezTo>
                  <a:pt x="8517399" y="2837706"/>
                  <a:pt x="8594387" y="2767896"/>
                  <a:pt x="8426863" y="2800767"/>
                </a:cubicBezTo>
                <a:cubicBezTo>
                  <a:pt x="8259339" y="2833638"/>
                  <a:pt x="7921470" y="2725156"/>
                  <a:pt x="7715155" y="2800767"/>
                </a:cubicBezTo>
                <a:cubicBezTo>
                  <a:pt x="7508840" y="2876378"/>
                  <a:pt x="7546244" y="2789981"/>
                  <a:pt x="7457983" y="2800767"/>
                </a:cubicBezTo>
                <a:cubicBezTo>
                  <a:pt x="7369722" y="2811553"/>
                  <a:pt x="6992954" y="2800756"/>
                  <a:pt x="6746275" y="2800767"/>
                </a:cubicBezTo>
                <a:cubicBezTo>
                  <a:pt x="6499596" y="2800778"/>
                  <a:pt x="6538383" y="2771820"/>
                  <a:pt x="6375469" y="2800767"/>
                </a:cubicBezTo>
                <a:cubicBezTo>
                  <a:pt x="6212555" y="2829714"/>
                  <a:pt x="6203369" y="2796393"/>
                  <a:pt x="6118297" y="2800767"/>
                </a:cubicBezTo>
                <a:cubicBezTo>
                  <a:pt x="6033225" y="2805141"/>
                  <a:pt x="5858501" y="2777962"/>
                  <a:pt x="5747491" y="2800767"/>
                </a:cubicBezTo>
                <a:cubicBezTo>
                  <a:pt x="5636481" y="2823572"/>
                  <a:pt x="5301304" y="2751259"/>
                  <a:pt x="5035783" y="2800767"/>
                </a:cubicBezTo>
                <a:cubicBezTo>
                  <a:pt x="4770262" y="2850275"/>
                  <a:pt x="4757778" y="2781026"/>
                  <a:pt x="4664977" y="2800767"/>
                </a:cubicBezTo>
                <a:cubicBezTo>
                  <a:pt x="4572176" y="2820508"/>
                  <a:pt x="4466724" y="2779677"/>
                  <a:pt x="4407805" y="2800767"/>
                </a:cubicBezTo>
                <a:cubicBezTo>
                  <a:pt x="4348886" y="2821857"/>
                  <a:pt x="4117290" y="2789258"/>
                  <a:pt x="4037000" y="2800767"/>
                </a:cubicBezTo>
                <a:cubicBezTo>
                  <a:pt x="3956710" y="2812276"/>
                  <a:pt x="3758243" y="2788051"/>
                  <a:pt x="3552560" y="2800767"/>
                </a:cubicBezTo>
                <a:cubicBezTo>
                  <a:pt x="3346877" y="2813483"/>
                  <a:pt x="3225093" y="2770676"/>
                  <a:pt x="2954486" y="2800767"/>
                </a:cubicBezTo>
                <a:cubicBezTo>
                  <a:pt x="2683879" y="2830858"/>
                  <a:pt x="2763467" y="2783248"/>
                  <a:pt x="2583680" y="2800767"/>
                </a:cubicBezTo>
                <a:cubicBezTo>
                  <a:pt x="2403893" y="2818286"/>
                  <a:pt x="2049213" y="2726427"/>
                  <a:pt x="1758338" y="2800767"/>
                </a:cubicBezTo>
                <a:cubicBezTo>
                  <a:pt x="1467463" y="2875107"/>
                  <a:pt x="1318825" y="2762563"/>
                  <a:pt x="1160264" y="2800767"/>
                </a:cubicBezTo>
                <a:cubicBezTo>
                  <a:pt x="1001703" y="2838971"/>
                  <a:pt x="263261" y="2683433"/>
                  <a:pt x="0" y="2800767"/>
                </a:cubicBezTo>
                <a:cubicBezTo>
                  <a:pt x="-36121" y="2523816"/>
                  <a:pt x="9184" y="2431609"/>
                  <a:pt x="0" y="2212606"/>
                </a:cubicBezTo>
                <a:cubicBezTo>
                  <a:pt x="-9184" y="1993603"/>
                  <a:pt x="61442" y="1891060"/>
                  <a:pt x="0" y="1652453"/>
                </a:cubicBezTo>
                <a:cubicBezTo>
                  <a:pt x="-61442" y="1413846"/>
                  <a:pt x="58812" y="1335337"/>
                  <a:pt x="0" y="1120307"/>
                </a:cubicBezTo>
                <a:cubicBezTo>
                  <a:pt x="-58812" y="905277"/>
                  <a:pt x="29421" y="808751"/>
                  <a:pt x="0" y="532146"/>
                </a:cubicBezTo>
                <a:cubicBezTo>
                  <a:pt x="-29421" y="255541"/>
                  <a:pt x="54090" y="128724"/>
                  <a:pt x="0" y="0"/>
                </a:cubicBezTo>
                <a:close/>
              </a:path>
            </a:pathLst>
          </a:custGeom>
          <a:gradFill flip="none" rotWithShape="1">
            <a:gsLst>
              <a:gs pos="0">
                <a:srgbClr val="A482E5">
                  <a:shade val="30000"/>
                  <a:satMod val="115000"/>
                </a:srgbClr>
              </a:gs>
              <a:gs pos="50000">
                <a:srgbClr val="A482E5">
                  <a:shade val="67500"/>
                  <a:satMod val="115000"/>
                </a:srgbClr>
              </a:gs>
              <a:gs pos="100000">
                <a:srgbClr val="C17FEC"/>
              </a:gs>
            </a:gsLst>
            <a:path path="circle">
              <a:fillToRect l="50000" t="50000" r="50000" b="50000"/>
            </a:path>
            <a:tileRect/>
          </a:gradFill>
          <a:ln>
            <a:solidFill>
              <a:srgbClr val="8D45F3"/>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a:latin typeface="Futura Medium" panose="020B0602020204020303" pitchFamily="34" charset="-79"/>
                <a:cs typeface="Futura Medium" panose="020B0602020204020303" pitchFamily="34" charset="-79"/>
              </a:rPr>
              <a:t>						The Detector – Introduction of Advanced LIGO </a:t>
            </a:r>
          </a:p>
          <a:p>
            <a:r>
              <a:rPr lang="en-US" sz="1600" dirty="0">
                <a:latin typeface="Futura Medium" panose="020B0602020204020303" pitchFamily="34" charset="-79"/>
                <a:cs typeface="Futura Medium" panose="020B0602020204020303" pitchFamily="34" charset="-79"/>
              </a:rPr>
              <a:t>The need for an incredibly sensitive device is achieved by interferometer-type gravitational wave detectors, among which LIGO is the most sensitive. </a:t>
            </a:r>
            <a:r>
              <a:rPr lang="en-US" sz="1600" dirty="0">
                <a:solidFill>
                  <a:srgbClr val="002060"/>
                </a:solidFill>
                <a:latin typeface="Futura Medium" panose="020B0602020204020303" pitchFamily="34" charset="-79"/>
                <a:cs typeface="Futura Medium" panose="020B0602020204020303" pitchFamily="34" charset="-79"/>
              </a:rPr>
              <a:t>GWs act freely on falling masses</a:t>
            </a:r>
            <a:r>
              <a:rPr lang="en-US" sz="1600" dirty="0">
                <a:latin typeface="Futura Medium" panose="020B0602020204020303" pitchFamily="34" charset="-79"/>
                <a:cs typeface="Futura Medium" panose="020B0602020204020303" pitchFamily="34" charset="-79"/>
              </a:rPr>
              <a:t>,  which allows them to interact with the two suspended mirrors in a free-fall state, precision-crafted in order to measure the time taken for light to travel between them. A specialized </a:t>
            </a:r>
            <a:r>
              <a:rPr lang="en-US" sz="1600" dirty="0">
                <a:solidFill>
                  <a:srgbClr val="002060"/>
                </a:solidFill>
                <a:latin typeface="Futura Medium" panose="020B0602020204020303" pitchFamily="34" charset="-79"/>
                <a:cs typeface="Futura Medium" panose="020B0602020204020303" pitchFamily="34" charset="-79"/>
              </a:rPr>
              <a:t>Michelson interferometer </a:t>
            </a:r>
            <a:r>
              <a:rPr lang="en-US" sz="1600" dirty="0">
                <a:latin typeface="Futura Medium" panose="020B0602020204020303" pitchFamily="34" charset="-79"/>
                <a:cs typeface="Futura Medium" panose="020B0602020204020303" pitchFamily="34" charset="-79"/>
              </a:rPr>
              <a:t>acts as follows: a 220 Watt laser is shone through a beam splitter that divides the light into two beams travelling through the arms—each 4 km long running through an underground complex of gas-evacuated tubes—where the </a:t>
            </a:r>
            <a:r>
              <a:rPr lang="en-US" sz="1600" dirty="0">
                <a:solidFill>
                  <a:srgbClr val="002060"/>
                </a:solidFill>
                <a:latin typeface="Futura Medium" panose="020B0602020204020303" pitchFamily="34" charset="-79"/>
                <a:cs typeface="Futura Medium" panose="020B0602020204020303" pitchFamily="34" charset="-79"/>
              </a:rPr>
              <a:t>beams are allowed to bounce between the mirrors</a:t>
            </a:r>
            <a:r>
              <a:rPr lang="en-US" sz="1600" dirty="0">
                <a:solidFill>
                  <a:srgbClr val="FC6F00"/>
                </a:solidFill>
                <a:latin typeface="Futura Medium" panose="020B0602020204020303" pitchFamily="34" charset="-79"/>
                <a:cs typeface="Futura Medium" panose="020B0602020204020303" pitchFamily="34" charset="-79"/>
              </a:rPr>
              <a:t> </a:t>
            </a:r>
            <a:r>
              <a:rPr lang="en-US" sz="1600" dirty="0">
                <a:latin typeface="Futura Medium" panose="020B0602020204020303" pitchFamily="34" charset="-79"/>
                <a:cs typeface="Futura Medium" panose="020B0602020204020303" pitchFamily="34" charset="-79"/>
              </a:rPr>
              <a:t>many times. The interference is then measured; theoretically, </a:t>
            </a:r>
            <a:r>
              <a:rPr lang="en-US" sz="1600" dirty="0">
                <a:solidFill>
                  <a:srgbClr val="002060"/>
                </a:solidFill>
                <a:latin typeface="Futura Medium" panose="020B0602020204020303" pitchFamily="34" charset="-79"/>
                <a:cs typeface="Futura Medium" panose="020B0602020204020303" pitchFamily="34" charset="-79"/>
              </a:rPr>
              <a:t>for no difference between the length of the arms, there should be no interference</a:t>
            </a:r>
            <a:r>
              <a:rPr lang="en-US" sz="1600" dirty="0">
                <a:latin typeface="Futura Medium" panose="020B0602020204020303" pitchFamily="34" charset="-79"/>
                <a:cs typeface="Futura Medium" panose="020B0602020204020303" pitchFamily="34" charset="-79"/>
              </a:rPr>
              <a:t>. But the slightest variation in the lengths of the arms will send the light to a photodetector, producing a measurement of strain.[5][6] </a:t>
            </a:r>
          </a:p>
          <a:p>
            <a:endParaRPr lang="en-US" sz="1400" dirty="0">
              <a:latin typeface="Futura Medium" panose="020B0602020204020303" pitchFamily="34" charset="-79"/>
              <a:cs typeface="Futura Medium" panose="020B0602020204020303" pitchFamily="34" charset="-79"/>
            </a:endParaRPr>
          </a:p>
        </p:txBody>
      </p:sp>
      <p:pic>
        <p:nvPicPr>
          <p:cNvPr id="5" name="Picture 4">
            <a:extLst>
              <a:ext uri="{FF2B5EF4-FFF2-40B4-BE49-F238E27FC236}">
                <a16:creationId xmlns:a16="http://schemas.microsoft.com/office/drawing/2014/main" id="{FAE506A7-01D1-AF44-9F08-3A2DCD545647}"/>
              </a:ext>
            </a:extLst>
          </p:cNvPr>
          <p:cNvPicPr>
            <a:picLocks noChangeAspect="1"/>
          </p:cNvPicPr>
          <p:nvPr/>
        </p:nvPicPr>
        <p:blipFill>
          <a:blip r:embed="rId2"/>
          <a:stretch>
            <a:fillRect/>
          </a:stretch>
        </p:blipFill>
        <p:spPr>
          <a:xfrm>
            <a:off x="507465" y="3021598"/>
            <a:ext cx="4857751" cy="3724276"/>
          </a:xfrm>
          <a:prstGeom prst="rect">
            <a:avLst/>
          </a:prstGeom>
        </p:spPr>
      </p:pic>
      <p:sp>
        <p:nvSpPr>
          <p:cNvPr id="6" name="TextBox 5">
            <a:extLst>
              <a:ext uri="{FF2B5EF4-FFF2-40B4-BE49-F238E27FC236}">
                <a16:creationId xmlns:a16="http://schemas.microsoft.com/office/drawing/2014/main" id="{6804709F-BABA-A946-A46A-CA90D04665E2}"/>
              </a:ext>
            </a:extLst>
          </p:cNvPr>
          <p:cNvSpPr txBox="1"/>
          <p:nvPr/>
        </p:nvSpPr>
        <p:spPr>
          <a:xfrm>
            <a:off x="5365216" y="2967335"/>
            <a:ext cx="6505655" cy="1200329"/>
          </a:xfrm>
          <a:prstGeom prst="rect">
            <a:avLst/>
          </a:prstGeom>
          <a:noFill/>
        </p:spPr>
        <p:txBody>
          <a:bodyPr wrap="square" rtlCol="0">
            <a:spAutoFit/>
          </a:bodyPr>
          <a:lstStyle/>
          <a:p>
            <a:r>
              <a:rPr lang="en-US" sz="2400" dirty="0">
                <a:solidFill>
                  <a:schemeClr val="bg1"/>
                </a:solidFill>
                <a:latin typeface="Futura Condensed Medium" panose="020B0602020204020303" pitchFamily="34" charset="-79"/>
                <a:cs typeface="Futura Condensed Medium" panose="020B0602020204020303" pitchFamily="34" charset="-79"/>
              </a:rPr>
              <a:t>Fig. 8 – For varying amounts of light reaching the photodetector, the signal is converted to an electrical signal which can be quantified and data reduced. [5]</a:t>
            </a:r>
          </a:p>
        </p:txBody>
      </p:sp>
      <p:sp>
        <p:nvSpPr>
          <p:cNvPr id="7" name="TextBox 6">
            <a:extLst>
              <a:ext uri="{FF2B5EF4-FFF2-40B4-BE49-F238E27FC236}">
                <a16:creationId xmlns:a16="http://schemas.microsoft.com/office/drawing/2014/main" id="{3AC99B61-84C9-CF4D-A014-84473D8E4F9A}"/>
              </a:ext>
            </a:extLst>
          </p:cNvPr>
          <p:cNvSpPr txBox="1"/>
          <p:nvPr/>
        </p:nvSpPr>
        <p:spPr>
          <a:xfrm>
            <a:off x="839448" y="4212236"/>
            <a:ext cx="809469" cy="338554"/>
          </a:xfrm>
          <a:prstGeom prst="rect">
            <a:avLst/>
          </a:prstGeom>
          <a:noFill/>
        </p:spPr>
        <p:txBody>
          <a:bodyPr wrap="square" rtlCol="0">
            <a:spAutoFit/>
          </a:bodyPr>
          <a:lstStyle/>
          <a:p>
            <a:r>
              <a:rPr lang="en-US" sz="1600" dirty="0">
                <a:solidFill>
                  <a:srgbClr val="002060"/>
                </a:solidFill>
                <a:latin typeface="Futura Medium" panose="020B0602020204020303" pitchFamily="34" charset="-79"/>
                <a:cs typeface="Futura Medium" panose="020B0602020204020303" pitchFamily="34" charset="-79"/>
              </a:rPr>
              <a:t>L – ∆L</a:t>
            </a:r>
          </a:p>
        </p:txBody>
      </p:sp>
      <p:sp>
        <p:nvSpPr>
          <p:cNvPr id="8" name="TextBox 7">
            <a:extLst>
              <a:ext uri="{FF2B5EF4-FFF2-40B4-BE49-F238E27FC236}">
                <a16:creationId xmlns:a16="http://schemas.microsoft.com/office/drawing/2014/main" id="{11ADF90F-2588-BE41-8D1E-FBA52E09AA82}"/>
              </a:ext>
            </a:extLst>
          </p:cNvPr>
          <p:cNvSpPr txBox="1"/>
          <p:nvPr/>
        </p:nvSpPr>
        <p:spPr>
          <a:xfrm>
            <a:off x="4017324" y="4296755"/>
            <a:ext cx="884420" cy="338554"/>
          </a:xfrm>
          <a:prstGeom prst="rect">
            <a:avLst/>
          </a:prstGeom>
          <a:noFill/>
        </p:spPr>
        <p:txBody>
          <a:bodyPr wrap="square" rtlCol="0">
            <a:spAutoFit/>
          </a:bodyPr>
          <a:lstStyle/>
          <a:p>
            <a:r>
              <a:rPr lang="en-US" sz="1600" dirty="0">
                <a:solidFill>
                  <a:srgbClr val="002060"/>
                </a:solidFill>
                <a:latin typeface="Futura Medium" panose="020B0602020204020303" pitchFamily="34" charset="-79"/>
                <a:cs typeface="Futura Medium" panose="020B0602020204020303" pitchFamily="34" charset="-79"/>
              </a:rPr>
              <a:t>L + ∆L</a:t>
            </a:r>
          </a:p>
        </p:txBody>
      </p:sp>
      <p:sp>
        <p:nvSpPr>
          <p:cNvPr id="9" name="TextBox 8">
            <a:extLst>
              <a:ext uri="{FF2B5EF4-FFF2-40B4-BE49-F238E27FC236}">
                <a16:creationId xmlns:a16="http://schemas.microsoft.com/office/drawing/2014/main" id="{BCA95785-9695-3F47-B957-1B7EE88CD98B}"/>
              </a:ext>
            </a:extLst>
          </p:cNvPr>
          <p:cNvSpPr txBox="1"/>
          <p:nvPr/>
        </p:nvSpPr>
        <p:spPr>
          <a:xfrm>
            <a:off x="4017324" y="5501390"/>
            <a:ext cx="1199253" cy="307777"/>
          </a:xfrm>
          <a:prstGeom prst="rect">
            <a:avLst/>
          </a:prstGeom>
          <a:noFill/>
        </p:spPr>
        <p:txBody>
          <a:bodyPr wrap="square" rtlCol="0">
            <a:spAutoFit/>
          </a:bodyPr>
          <a:lstStyle/>
          <a:p>
            <a:r>
              <a:rPr lang="en-US" sz="1400" dirty="0">
                <a:solidFill>
                  <a:srgbClr val="002060"/>
                </a:solidFill>
                <a:latin typeface="Futura Medium" panose="020B0602020204020303" pitchFamily="34" charset="-79"/>
                <a:cs typeface="Futura Medium" panose="020B0602020204020303" pitchFamily="34" charset="-79"/>
              </a:rPr>
              <a:t>~ h (strain)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BFFEB0B-D08A-2649-AA4C-7F81456F1334}"/>
                  </a:ext>
                </a:extLst>
              </p:cNvPr>
              <p:cNvSpPr txBox="1"/>
              <p:nvPr/>
            </p:nvSpPr>
            <p:spPr>
              <a:xfrm>
                <a:off x="5981297" y="4421289"/>
                <a:ext cx="5273492" cy="21300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solidFill>
                            <a:schemeClr val="bg1"/>
                          </a:solidFill>
                          <a:latin typeface="Cambria Math" panose="02040503050406030204" pitchFamily="18" charset="0"/>
                        </a:rPr>
                        <m:t>h</m:t>
                      </m:r>
                      <m:r>
                        <a:rPr lang="en-CA" sz="2800" b="0" i="0" smtClean="0">
                          <a:solidFill>
                            <a:schemeClr val="bg1"/>
                          </a:solidFill>
                          <a:latin typeface="Cambria Math" panose="02040503050406030204" pitchFamily="18" charset="0"/>
                        </a:rPr>
                        <m:t>=</m:t>
                      </m:r>
                      <m:f>
                        <m:fPr>
                          <m:ctrlPr>
                            <a:rPr lang="en-CA" sz="2800" smtClean="0">
                              <a:solidFill>
                                <a:schemeClr val="bg1"/>
                              </a:solidFill>
                              <a:latin typeface="Cambria Math" panose="02040503050406030204" pitchFamily="18" charset="0"/>
                              <a:ea typeface="Cambria Math" panose="02040503050406030204" pitchFamily="18" charset="0"/>
                            </a:rPr>
                          </m:ctrlPr>
                        </m:fPr>
                        <m:num>
                          <m:r>
                            <a:rPr lang="en-CA" sz="2800" b="0" i="0" smtClean="0">
                              <a:solidFill>
                                <a:schemeClr val="bg1"/>
                              </a:solidFill>
                              <a:latin typeface="Cambria Math" panose="02040503050406030204" pitchFamily="18" charset="0"/>
                              <a:ea typeface="Cambria Math" panose="02040503050406030204" pitchFamily="18" charset="0"/>
                            </a:rPr>
                            <m:t>∆</m:t>
                          </m:r>
                          <m:r>
                            <m:rPr>
                              <m:sty m:val="p"/>
                            </m:rPr>
                            <a:rPr lang="en-CA" sz="2800" b="0" i="0" smtClean="0">
                              <a:solidFill>
                                <a:schemeClr val="bg1"/>
                              </a:solidFill>
                              <a:latin typeface="Cambria Math" panose="02040503050406030204" pitchFamily="18" charset="0"/>
                              <a:ea typeface="Cambria Math" panose="02040503050406030204" pitchFamily="18" charset="0"/>
                            </a:rPr>
                            <m:t>L</m:t>
                          </m:r>
                        </m:num>
                        <m:den>
                          <m:r>
                            <m:rPr>
                              <m:sty m:val="p"/>
                            </m:rPr>
                            <a:rPr lang="en-CA" sz="2800" b="0" i="0" smtClean="0">
                              <a:solidFill>
                                <a:schemeClr val="bg1"/>
                              </a:solidFill>
                              <a:latin typeface="Cambria Math" panose="02040503050406030204" pitchFamily="18" charset="0"/>
                              <a:ea typeface="Cambria Math" panose="02040503050406030204" pitchFamily="18" charset="0"/>
                            </a:rPr>
                            <m:t>L</m:t>
                          </m:r>
                        </m:den>
                      </m:f>
                    </m:oMath>
                  </m:oMathPara>
                </a14:m>
                <a:endParaRPr lang="en-US" sz="2000" dirty="0">
                  <a:latin typeface="Futura Condensed Medium" panose="020B0602020204020303" pitchFamily="34" charset="-79"/>
                  <a:cs typeface="Futura Condensed Medium" panose="020B0602020204020303" pitchFamily="34" charset="-79"/>
                </a:endParaRPr>
              </a:p>
              <a:p>
                <a:r>
                  <a:rPr lang="en-US" sz="2000" dirty="0">
                    <a:solidFill>
                      <a:schemeClr val="bg1"/>
                    </a:solidFill>
                    <a:latin typeface="Futura Condensed Medium" panose="020B0602020204020303" pitchFamily="34" charset="-79"/>
                    <a:cs typeface="Futura Condensed Medium" panose="020B0602020204020303" pitchFamily="34" charset="-79"/>
                  </a:rPr>
                  <a:t>Where h = strain measurement (on the order of 10</a:t>
                </a:r>
                <a:r>
                  <a:rPr lang="en-US" sz="2000" baseline="30000" dirty="0">
                    <a:solidFill>
                      <a:schemeClr val="bg1"/>
                    </a:solidFill>
                    <a:latin typeface="Futura Condensed Medium" panose="020B0602020204020303" pitchFamily="34" charset="-79"/>
                    <a:cs typeface="Futura Condensed Medium" panose="020B0602020204020303" pitchFamily="34" charset="-79"/>
                  </a:rPr>
                  <a:t>-19</a:t>
                </a:r>
                <a:r>
                  <a:rPr lang="en-US" sz="2000" dirty="0">
                    <a:solidFill>
                      <a:schemeClr val="bg1"/>
                    </a:solidFill>
                    <a:latin typeface="Futura Condensed Medium" panose="020B0602020204020303" pitchFamily="34" charset="-79"/>
                    <a:cs typeface="Futura Condensed Medium" panose="020B0602020204020303" pitchFamily="34" charset="-79"/>
                  </a:rPr>
                  <a:t> m displacement)</a:t>
                </a:r>
              </a:p>
              <a:p>
                <a:r>
                  <a:rPr lang="en-US" sz="2000" dirty="0">
                    <a:solidFill>
                      <a:schemeClr val="bg1"/>
                    </a:solidFill>
                    <a:latin typeface="Futura Condensed Medium" panose="020B0602020204020303" pitchFamily="34" charset="-79"/>
                    <a:cs typeface="Futura Condensed Medium" panose="020B0602020204020303" pitchFamily="34" charset="-79"/>
                  </a:rPr>
                  <a:t>∆L = difference in length of travel on order of 4 x 10</a:t>
                </a:r>
                <a:r>
                  <a:rPr lang="en-US" sz="2000" baseline="30000" dirty="0">
                    <a:solidFill>
                      <a:schemeClr val="bg1"/>
                    </a:solidFill>
                    <a:latin typeface="Futura Condensed Medium" panose="020B0602020204020303" pitchFamily="34" charset="-79"/>
                    <a:cs typeface="Futura Condensed Medium" panose="020B0602020204020303" pitchFamily="34" charset="-79"/>
                  </a:rPr>
                  <a:t>-16</a:t>
                </a:r>
              </a:p>
              <a:p>
                <a:r>
                  <a:rPr lang="en-US" sz="2000" dirty="0">
                    <a:solidFill>
                      <a:schemeClr val="bg1"/>
                    </a:solidFill>
                    <a:latin typeface="Futura Condensed Medium" panose="020B0602020204020303" pitchFamily="34" charset="-79"/>
                    <a:cs typeface="Futura Condensed Medium" panose="020B0602020204020303" pitchFamily="34" charset="-79"/>
                  </a:rPr>
                  <a:t>L = arm length = 4 km</a:t>
                </a:r>
              </a:p>
            </p:txBody>
          </p:sp>
        </mc:Choice>
        <mc:Fallback>
          <p:sp>
            <p:nvSpPr>
              <p:cNvPr id="10" name="TextBox 9">
                <a:extLst>
                  <a:ext uri="{FF2B5EF4-FFF2-40B4-BE49-F238E27FC236}">
                    <a16:creationId xmlns:a16="http://schemas.microsoft.com/office/drawing/2014/main" id="{4BFFEB0B-D08A-2649-AA4C-7F81456F1334}"/>
                  </a:ext>
                </a:extLst>
              </p:cNvPr>
              <p:cNvSpPr txBox="1">
                <a:spLocks noRot="1" noChangeAspect="1" noMove="1" noResize="1" noEditPoints="1" noAdjustHandles="1" noChangeArrowheads="1" noChangeShapeType="1" noTextEdit="1"/>
              </p:cNvSpPr>
              <p:nvPr/>
            </p:nvSpPr>
            <p:spPr>
              <a:xfrm>
                <a:off x="5981297" y="4421289"/>
                <a:ext cx="5273492" cy="2130070"/>
              </a:xfrm>
              <a:prstGeom prst="rect">
                <a:avLst/>
              </a:prstGeom>
              <a:blipFill>
                <a:blip r:embed="rId3"/>
                <a:stretch>
                  <a:fillRect l="-962" b="-4167"/>
                </a:stretch>
              </a:blipFill>
            </p:spPr>
            <p:txBody>
              <a:bodyPr/>
              <a:lstStyle/>
              <a:p>
                <a:r>
                  <a:rPr lang="en-US">
                    <a:noFill/>
                  </a:rPr>
                  <a:t> </a:t>
                </a:r>
              </a:p>
            </p:txBody>
          </p:sp>
        </mc:Fallback>
      </mc:AlternateContent>
    </p:spTree>
    <p:extLst>
      <p:ext uri="{BB962C8B-B14F-4D97-AF65-F5344CB8AC3E}">
        <p14:creationId xmlns:p14="http://schemas.microsoft.com/office/powerpoint/2010/main" val="18209980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99050"/>
            </a:gs>
            <a:gs pos="45000">
              <a:srgbClr val="92AEF0"/>
            </a:gs>
            <a:gs pos="71000">
              <a:schemeClr val="accent1">
                <a:lumMod val="45000"/>
                <a:lumOff val="55000"/>
              </a:schemeClr>
            </a:gs>
            <a:gs pos="99000">
              <a:srgbClr val="C17FEC"/>
            </a:gs>
          </a:gsLst>
          <a:lin ang="2700000" scaled="1"/>
        </a:grad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C855540-4D21-BB4B-8E53-2FC112472676}"/>
                  </a:ext>
                </a:extLst>
              </p:cNvPr>
              <p:cNvSpPr txBox="1"/>
              <p:nvPr/>
            </p:nvSpPr>
            <p:spPr>
              <a:xfrm>
                <a:off x="196114" y="505674"/>
                <a:ext cx="4326459" cy="5591082"/>
              </a:xfrm>
              <a:custGeom>
                <a:avLst/>
                <a:gdLst>
                  <a:gd name="connsiteX0" fmla="*/ 0 w 4326459"/>
                  <a:gd name="connsiteY0" fmla="*/ 0 h 5591082"/>
                  <a:gd name="connsiteX1" fmla="*/ 627337 w 4326459"/>
                  <a:gd name="connsiteY1" fmla="*/ 0 h 5591082"/>
                  <a:gd name="connsiteX2" fmla="*/ 1081615 w 4326459"/>
                  <a:gd name="connsiteY2" fmla="*/ 0 h 5591082"/>
                  <a:gd name="connsiteX3" fmla="*/ 1622422 w 4326459"/>
                  <a:gd name="connsiteY3" fmla="*/ 0 h 5591082"/>
                  <a:gd name="connsiteX4" fmla="*/ 2206494 w 4326459"/>
                  <a:gd name="connsiteY4" fmla="*/ 0 h 5591082"/>
                  <a:gd name="connsiteX5" fmla="*/ 2617508 w 4326459"/>
                  <a:gd name="connsiteY5" fmla="*/ 0 h 5591082"/>
                  <a:gd name="connsiteX6" fmla="*/ 3028521 w 4326459"/>
                  <a:gd name="connsiteY6" fmla="*/ 0 h 5591082"/>
                  <a:gd name="connsiteX7" fmla="*/ 3655858 w 4326459"/>
                  <a:gd name="connsiteY7" fmla="*/ 0 h 5591082"/>
                  <a:gd name="connsiteX8" fmla="*/ 4326459 w 4326459"/>
                  <a:gd name="connsiteY8" fmla="*/ 0 h 5591082"/>
                  <a:gd name="connsiteX9" fmla="*/ 4326459 w 4326459"/>
                  <a:gd name="connsiteY9" fmla="*/ 391376 h 5591082"/>
                  <a:gd name="connsiteX10" fmla="*/ 4326459 w 4326459"/>
                  <a:gd name="connsiteY10" fmla="*/ 894573 h 5591082"/>
                  <a:gd name="connsiteX11" fmla="*/ 4326459 w 4326459"/>
                  <a:gd name="connsiteY11" fmla="*/ 1509592 h 5591082"/>
                  <a:gd name="connsiteX12" fmla="*/ 4326459 w 4326459"/>
                  <a:gd name="connsiteY12" fmla="*/ 1956879 h 5591082"/>
                  <a:gd name="connsiteX13" fmla="*/ 4326459 w 4326459"/>
                  <a:gd name="connsiteY13" fmla="*/ 2515987 h 5591082"/>
                  <a:gd name="connsiteX14" fmla="*/ 4326459 w 4326459"/>
                  <a:gd name="connsiteY14" fmla="*/ 2907363 h 5591082"/>
                  <a:gd name="connsiteX15" fmla="*/ 4326459 w 4326459"/>
                  <a:gd name="connsiteY15" fmla="*/ 3578292 h 5591082"/>
                  <a:gd name="connsiteX16" fmla="*/ 4326459 w 4326459"/>
                  <a:gd name="connsiteY16" fmla="*/ 4137401 h 5591082"/>
                  <a:gd name="connsiteX17" fmla="*/ 4326459 w 4326459"/>
                  <a:gd name="connsiteY17" fmla="*/ 4808331 h 5591082"/>
                  <a:gd name="connsiteX18" fmla="*/ 4326459 w 4326459"/>
                  <a:gd name="connsiteY18" fmla="*/ 5591082 h 5591082"/>
                  <a:gd name="connsiteX19" fmla="*/ 3872181 w 4326459"/>
                  <a:gd name="connsiteY19" fmla="*/ 5591082 h 5591082"/>
                  <a:gd name="connsiteX20" fmla="*/ 3244844 w 4326459"/>
                  <a:gd name="connsiteY20" fmla="*/ 5591082 h 5591082"/>
                  <a:gd name="connsiteX21" fmla="*/ 2704037 w 4326459"/>
                  <a:gd name="connsiteY21" fmla="*/ 5591082 h 5591082"/>
                  <a:gd name="connsiteX22" fmla="*/ 2293023 w 4326459"/>
                  <a:gd name="connsiteY22" fmla="*/ 5591082 h 5591082"/>
                  <a:gd name="connsiteX23" fmla="*/ 1752216 w 4326459"/>
                  <a:gd name="connsiteY23" fmla="*/ 5591082 h 5591082"/>
                  <a:gd name="connsiteX24" fmla="*/ 1254673 w 4326459"/>
                  <a:gd name="connsiteY24" fmla="*/ 5591082 h 5591082"/>
                  <a:gd name="connsiteX25" fmla="*/ 757130 w 4326459"/>
                  <a:gd name="connsiteY25" fmla="*/ 5591082 h 5591082"/>
                  <a:gd name="connsiteX26" fmla="*/ 0 w 4326459"/>
                  <a:gd name="connsiteY26" fmla="*/ 5591082 h 5591082"/>
                  <a:gd name="connsiteX27" fmla="*/ 0 w 4326459"/>
                  <a:gd name="connsiteY27" fmla="*/ 5087885 h 5591082"/>
                  <a:gd name="connsiteX28" fmla="*/ 0 w 4326459"/>
                  <a:gd name="connsiteY28" fmla="*/ 4472866 h 5591082"/>
                  <a:gd name="connsiteX29" fmla="*/ 0 w 4326459"/>
                  <a:gd name="connsiteY29" fmla="*/ 3969668 h 5591082"/>
                  <a:gd name="connsiteX30" fmla="*/ 0 w 4326459"/>
                  <a:gd name="connsiteY30" fmla="*/ 3578292 h 5591082"/>
                  <a:gd name="connsiteX31" fmla="*/ 0 w 4326459"/>
                  <a:gd name="connsiteY31" fmla="*/ 3075095 h 5591082"/>
                  <a:gd name="connsiteX32" fmla="*/ 0 w 4326459"/>
                  <a:gd name="connsiteY32" fmla="*/ 2460076 h 5591082"/>
                  <a:gd name="connsiteX33" fmla="*/ 0 w 4326459"/>
                  <a:gd name="connsiteY33" fmla="*/ 1789146 h 5591082"/>
                  <a:gd name="connsiteX34" fmla="*/ 0 w 4326459"/>
                  <a:gd name="connsiteY34" fmla="*/ 1397771 h 5591082"/>
                  <a:gd name="connsiteX35" fmla="*/ 0 w 4326459"/>
                  <a:gd name="connsiteY35" fmla="*/ 1006395 h 5591082"/>
                  <a:gd name="connsiteX36" fmla="*/ 0 w 4326459"/>
                  <a:gd name="connsiteY36" fmla="*/ 0 h 559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326459" h="5591082" fill="none" extrusionOk="0">
                    <a:moveTo>
                      <a:pt x="0" y="0"/>
                    </a:moveTo>
                    <a:cubicBezTo>
                      <a:pt x="219523" y="-23650"/>
                      <a:pt x="381276" y="54617"/>
                      <a:pt x="627337" y="0"/>
                    </a:cubicBezTo>
                    <a:cubicBezTo>
                      <a:pt x="873398" y="-54617"/>
                      <a:pt x="928513" y="3175"/>
                      <a:pt x="1081615" y="0"/>
                    </a:cubicBezTo>
                    <a:cubicBezTo>
                      <a:pt x="1234717" y="-3175"/>
                      <a:pt x="1423728" y="15078"/>
                      <a:pt x="1622422" y="0"/>
                    </a:cubicBezTo>
                    <a:cubicBezTo>
                      <a:pt x="1821116" y="-15078"/>
                      <a:pt x="1986491" y="63181"/>
                      <a:pt x="2206494" y="0"/>
                    </a:cubicBezTo>
                    <a:cubicBezTo>
                      <a:pt x="2426497" y="-63181"/>
                      <a:pt x="2441659" y="41087"/>
                      <a:pt x="2617508" y="0"/>
                    </a:cubicBezTo>
                    <a:cubicBezTo>
                      <a:pt x="2793357" y="-41087"/>
                      <a:pt x="2933409" y="6011"/>
                      <a:pt x="3028521" y="0"/>
                    </a:cubicBezTo>
                    <a:cubicBezTo>
                      <a:pt x="3123633" y="-6011"/>
                      <a:pt x="3498895" y="40466"/>
                      <a:pt x="3655858" y="0"/>
                    </a:cubicBezTo>
                    <a:cubicBezTo>
                      <a:pt x="3812821" y="-40466"/>
                      <a:pt x="4114884" y="50919"/>
                      <a:pt x="4326459" y="0"/>
                    </a:cubicBezTo>
                    <a:cubicBezTo>
                      <a:pt x="4326739" y="100911"/>
                      <a:pt x="4324122" y="302183"/>
                      <a:pt x="4326459" y="391376"/>
                    </a:cubicBezTo>
                    <a:cubicBezTo>
                      <a:pt x="4328796" y="480569"/>
                      <a:pt x="4307392" y="687195"/>
                      <a:pt x="4326459" y="894573"/>
                    </a:cubicBezTo>
                    <a:cubicBezTo>
                      <a:pt x="4345526" y="1101951"/>
                      <a:pt x="4254828" y="1289939"/>
                      <a:pt x="4326459" y="1509592"/>
                    </a:cubicBezTo>
                    <a:cubicBezTo>
                      <a:pt x="4398090" y="1729245"/>
                      <a:pt x="4326304" y="1818419"/>
                      <a:pt x="4326459" y="1956879"/>
                    </a:cubicBezTo>
                    <a:cubicBezTo>
                      <a:pt x="4326614" y="2095339"/>
                      <a:pt x="4305690" y="2273141"/>
                      <a:pt x="4326459" y="2515987"/>
                    </a:cubicBezTo>
                    <a:cubicBezTo>
                      <a:pt x="4347228" y="2758833"/>
                      <a:pt x="4325670" y="2800523"/>
                      <a:pt x="4326459" y="2907363"/>
                    </a:cubicBezTo>
                    <a:cubicBezTo>
                      <a:pt x="4327248" y="3014203"/>
                      <a:pt x="4272718" y="3298541"/>
                      <a:pt x="4326459" y="3578292"/>
                    </a:cubicBezTo>
                    <a:cubicBezTo>
                      <a:pt x="4380200" y="3858043"/>
                      <a:pt x="4304574" y="3960719"/>
                      <a:pt x="4326459" y="4137401"/>
                    </a:cubicBezTo>
                    <a:cubicBezTo>
                      <a:pt x="4348344" y="4314083"/>
                      <a:pt x="4309548" y="4612701"/>
                      <a:pt x="4326459" y="4808331"/>
                    </a:cubicBezTo>
                    <a:cubicBezTo>
                      <a:pt x="4343370" y="5003961"/>
                      <a:pt x="4273566" y="5270627"/>
                      <a:pt x="4326459" y="5591082"/>
                    </a:cubicBezTo>
                    <a:cubicBezTo>
                      <a:pt x="4187192" y="5643395"/>
                      <a:pt x="4087021" y="5538063"/>
                      <a:pt x="3872181" y="5591082"/>
                    </a:cubicBezTo>
                    <a:cubicBezTo>
                      <a:pt x="3657341" y="5644101"/>
                      <a:pt x="3513505" y="5537489"/>
                      <a:pt x="3244844" y="5591082"/>
                    </a:cubicBezTo>
                    <a:cubicBezTo>
                      <a:pt x="2976183" y="5644675"/>
                      <a:pt x="2876512" y="5578192"/>
                      <a:pt x="2704037" y="5591082"/>
                    </a:cubicBezTo>
                    <a:cubicBezTo>
                      <a:pt x="2531562" y="5603972"/>
                      <a:pt x="2401894" y="5576191"/>
                      <a:pt x="2293023" y="5591082"/>
                    </a:cubicBezTo>
                    <a:cubicBezTo>
                      <a:pt x="2184152" y="5605973"/>
                      <a:pt x="1987583" y="5554902"/>
                      <a:pt x="1752216" y="5591082"/>
                    </a:cubicBezTo>
                    <a:cubicBezTo>
                      <a:pt x="1516849" y="5627262"/>
                      <a:pt x="1367951" y="5539774"/>
                      <a:pt x="1254673" y="5591082"/>
                    </a:cubicBezTo>
                    <a:cubicBezTo>
                      <a:pt x="1141395" y="5642390"/>
                      <a:pt x="902641" y="5538322"/>
                      <a:pt x="757130" y="5591082"/>
                    </a:cubicBezTo>
                    <a:cubicBezTo>
                      <a:pt x="611619" y="5643842"/>
                      <a:pt x="356633" y="5551303"/>
                      <a:pt x="0" y="5591082"/>
                    </a:cubicBezTo>
                    <a:cubicBezTo>
                      <a:pt x="-20177" y="5394143"/>
                      <a:pt x="44283" y="5207933"/>
                      <a:pt x="0" y="5087885"/>
                    </a:cubicBezTo>
                    <a:cubicBezTo>
                      <a:pt x="-44283" y="4967837"/>
                      <a:pt x="45920" y="4686997"/>
                      <a:pt x="0" y="4472866"/>
                    </a:cubicBezTo>
                    <a:cubicBezTo>
                      <a:pt x="-45920" y="4258735"/>
                      <a:pt x="54101" y="4190943"/>
                      <a:pt x="0" y="3969668"/>
                    </a:cubicBezTo>
                    <a:cubicBezTo>
                      <a:pt x="-54101" y="3748393"/>
                      <a:pt x="8130" y="3703645"/>
                      <a:pt x="0" y="3578292"/>
                    </a:cubicBezTo>
                    <a:cubicBezTo>
                      <a:pt x="-8130" y="3452939"/>
                      <a:pt x="48590" y="3326521"/>
                      <a:pt x="0" y="3075095"/>
                    </a:cubicBezTo>
                    <a:cubicBezTo>
                      <a:pt x="-48590" y="2823669"/>
                      <a:pt x="55604" y="2725559"/>
                      <a:pt x="0" y="2460076"/>
                    </a:cubicBezTo>
                    <a:cubicBezTo>
                      <a:pt x="-55604" y="2194593"/>
                      <a:pt x="36735" y="2061940"/>
                      <a:pt x="0" y="1789146"/>
                    </a:cubicBezTo>
                    <a:cubicBezTo>
                      <a:pt x="-36735" y="1516352"/>
                      <a:pt x="40934" y="1592597"/>
                      <a:pt x="0" y="1397771"/>
                    </a:cubicBezTo>
                    <a:cubicBezTo>
                      <a:pt x="-40934" y="1202946"/>
                      <a:pt x="24283" y="1089857"/>
                      <a:pt x="0" y="1006395"/>
                    </a:cubicBezTo>
                    <a:cubicBezTo>
                      <a:pt x="-24283" y="922933"/>
                      <a:pt x="118680" y="213846"/>
                      <a:pt x="0" y="0"/>
                    </a:cubicBezTo>
                    <a:close/>
                  </a:path>
                  <a:path w="4326459" h="5591082" stroke="0" extrusionOk="0">
                    <a:moveTo>
                      <a:pt x="0" y="0"/>
                    </a:moveTo>
                    <a:cubicBezTo>
                      <a:pt x="151214" y="-27626"/>
                      <a:pt x="275580" y="23125"/>
                      <a:pt x="497543" y="0"/>
                    </a:cubicBezTo>
                    <a:cubicBezTo>
                      <a:pt x="719506" y="-23125"/>
                      <a:pt x="817998" y="38734"/>
                      <a:pt x="908556" y="0"/>
                    </a:cubicBezTo>
                    <a:cubicBezTo>
                      <a:pt x="999114" y="-38734"/>
                      <a:pt x="1289945" y="38418"/>
                      <a:pt x="1535893" y="0"/>
                    </a:cubicBezTo>
                    <a:cubicBezTo>
                      <a:pt x="1781841" y="-38418"/>
                      <a:pt x="1847475" y="2589"/>
                      <a:pt x="2033436" y="0"/>
                    </a:cubicBezTo>
                    <a:cubicBezTo>
                      <a:pt x="2219397" y="-2589"/>
                      <a:pt x="2396124" y="24351"/>
                      <a:pt x="2530979" y="0"/>
                    </a:cubicBezTo>
                    <a:cubicBezTo>
                      <a:pt x="2665834" y="-24351"/>
                      <a:pt x="3026871" y="54107"/>
                      <a:pt x="3158315" y="0"/>
                    </a:cubicBezTo>
                    <a:cubicBezTo>
                      <a:pt x="3289759" y="-54107"/>
                      <a:pt x="3415427" y="41312"/>
                      <a:pt x="3612593" y="0"/>
                    </a:cubicBezTo>
                    <a:cubicBezTo>
                      <a:pt x="3809759" y="-41312"/>
                      <a:pt x="4141068" y="14426"/>
                      <a:pt x="4326459" y="0"/>
                    </a:cubicBezTo>
                    <a:cubicBezTo>
                      <a:pt x="4400379" y="314931"/>
                      <a:pt x="4306313" y="396164"/>
                      <a:pt x="4326459" y="670930"/>
                    </a:cubicBezTo>
                    <a:cubicBezTo>
                      <a:pt x="4346605" y="945696"/>
                      <a:pt x="4274868" y="949651"/>
                      <a:pt x="4326459" y="1118216"/>
                    </a:cubicBezTo>
                    <a:cubicBezTo>
                      <a:pt x="4378050" y="1286781"/>
                      <a:pt x="4281587" y="1525407"/>
                      <a:pt x="4326459" y="1677325"/>
                    </a:cubicBezTo>
                    <a:cubicBezTo>
                      <a:pt x="4371331" y="1829243"/>
                      <a:pt x="4284993" y="2098736"/>
                      <a:pt x="4326459" y="2292344"/>
                    </a:cubicBezTo>
                    <a:cubicBezTo>
                      <a:pt x="4367925" y="2485952"/>
                      <a:pt x="4309387" y="2553685"/>
                      <a:pt x="4326459" y="2683719"/>
                    </a:cubicBezTo>
                    <a:cubicBezTo>
                      <a:pt x="4343531" y="2813753"/>
                      <a:pt x="4311259" y="2993441"/>
                      <a:pt x="4326459" y="3242828"/>
                    </a:cubicBezTo>
                    <a:cubicBezTo>
                      <a:pt x="4341659" y="3492215"/>
                      <a:pt x="4272645" y="3619873"/>
                      <a:pt x="4326459" y="3801936"/>
                    </a:cubicBezTo>
                    <a:cubicBezTo>
                      <a:pt x="4380273" y="3983999"/>
                      <a:pt x="4264500" y="4196369"/>
                      <a:pt x="4326459" y="4361044"/>
                    </a:cubicBezTo>
                    <a:cubicBezTo>
                      <a:pt x="4388418" y="4525719"/>
                      <a:pt x="4254623" y="4786919"/>
                      <a:pt x="4326459" y="4976063"/>
                    </a:cubicBezTo>
                    <a:cubicBezTo>
                      <a:pt x="4398295" y="5165207"/>
                      <a:pt x="4266406" y="5297966"/>
                      <a:pt x="4326459" y="5591082"/>
                    </a:cubicBezTo>
                    <a:cubicBezTo>
                      <a:pt x="4130873" y="5616233"/>
                      <a:pt x="3861564" y="5565958"/>
                      <a:pt x="3742387" y="5591082"/>
                    </a:cubicBezTo>
                    <a:cubicBezTo>
                      <a:pt x="3623210" y="5616206"/>
                      <a:pt x="3392050" y="5586883"/>
                      <a:pt x="3288109" y="5591082"/>
                    </a:cubicBezTo>
                    <a:cubicBezTo>
                      <a:pt x="3184168" y="5595281"/>
                      <a:pt x="2800345" y="5538041"/>
                      <a:pt x="2660772" y="5591082"/>
                    </a:cubicBezTo>
                    <a:cubicBezTo>
                      <a:pt x="2521199" y="5644123"/>
                      <a:pt x="2388478" y="5573829"/>
                      <a:pt x="2119965" y="5591082"/>
                    </a:cubicBezTo>
                    <a:cubicBezTo>
                      <a:pt x="1851452" y="5608335"/>
                      <a:pt x="1860423" y="5572065"/>
                      <a:pt x="1665687" y="5591082"/>
                    </a:cubicBezTo>
                    <a:cubicBezTo>
                      <a:pt x="1470951" y="5610099"/>
                      <a:pt x="1275830" y="5558827"/>
                      <a:pt x="1124879" y="5591082"/>
                    </a:cubicBezTo>
                    <a:cubicBezTo>
                      <a:pt x="973928" y="5623337"/>
                      <a:pt x="905051" y="5555465"/>
                      <a:pt x="713866" y="5591082"/>
                    </a:cubicBezTo>
                    <a:cubicBezTo>
                      <a:pt x="522681" y="5626699"/>
                      <a:pt x="291942" y="5562016"/>
                      <a:pt x="0" y="5591082"/>
                    </a:cubicBezTo>
                    <a:cubicBezTo>
                      <a:pt x="-65354" y="5342390"/>
                      <a:pt x="55305" y="5170541"/>
                      <a:pt x="0" y="5031974"/>
                    </a:cubicBezTo>
                    <a:cubicBezTo>
                      <a:pt x="-55305" y="4893407"/>
                      <a:pt x="28171" y="4765557"/>
                      <a:pt x="0" y="4584687"/>
                    </a:cubicBezTo>
                    <a:cubicBezTo>
                      <a:pt x="-28171" y="4403817"/>
                      <a:pt x="14968" y="4194669"/>
                      <a:pt x="0" y="3913757"/>
                    </a:cubicBezTo>
                    <a:cubicBezTo>
                      <a:pt x="-14968" y="3632845"/>
                      <a:pt x="9837" y="3561825"/>
                      <a:pt x="0" y="3410560"/>
                    </a:cubicBezTo>
                    <a:cubicBezTo>
                      <a:pt x="-9837" y="3259295"/>
                      <a:pt x="22637" y="3129146"/>
                      <a:pt x="0" y="3019184"/>
                    </a:cubicBezTo>
                    <a:cubicBezTo>
                      <a:pt x="-22637" y="2909222"/>
                      <a:pt x="67229" y="2675078"/>
                      <a:pt x="0" y="2404165"/>
                    </a:cubicBezTo>
                    <a:cubicBezTo>
                      <a:pt x="-67229" y="2133252"/>
                      <a:pt x="25564" y="2130411"/>
                      <a:pt x="0" y="1956879"/>
                    </a:cubicBezTo>
                    <a:cubicBezTo>
                      <a:pt x="-25564" y="1783347"/>
                      <a:pt x="67948" y="1591017"/>
                      <a:pt x="0" y="1341860"/>
                    </a:cubicBezTo>
                    <a:cubicBezTo>
                      <a:pt x="-67948" y="1092703"/>
                      <a:pt x="64126" y="882916"/>
                      <a:pt x="0" y="670930"/>
                    </a:cubicBezTo>
                    <a:cubicBezTo>
                      <a:pt x="-64126" y="458944"/>
                      <a:pt x="69963" y="231223"/>
                      <a:pt x="0" y="0"/>
                    </a:cubicBezTo>
                    <a:close/>
                  </a:path>
                </a:pathLst>
              </a:custGeom>
              <a:gradFill flip="none" rotWithShape="1">
                <a:gsLst>
                  <a:gs pos="0">
                    <a:srgbClr val="A482E5">
                      <a:shade val="30000"/>
                      <a:satMod val="115000"/>
                    </a:srgbClr>
                  </a:gs>
                  <a:gs pos="50000">
                    <a:srgbClr val="A482E5">
                      <a:shade val="67500"/>
                      <a:satMod val="115000"/>
                    </a:srgbClr>
                  </a:gs>
                  <a:gs pos="100000">
                    <a:srgbClr val="C17FEC"/>
                  </a:gs>
                </a:gsLst>
                <a:path path="circle">
                  <a:fillToRect l="50000" t="50000" r="50000" b="50000"/>
                </a:path>
                <a:tileRect/>
              </a:gradFill>
              <a:ln>
                <a:solidFill>
                  <a:srgbClr val="8D45F3"/>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sz="1400" dirty="0">
                    <a:latin typeface="Futura Medium" panose="020B0602020204020303" pitchFamily="34" charset="-79"/>
                    <a:cs typeface="Futura Medium" panose="020B0602020204020303" pitchFamily="34" charset="-79"/>
                  </a:rPr>
                  <a:t>The length of the interferometer arms allow for more sensitive measurements; four highly reflective surfaces making up the newly installed quad pendulum form two </a:t>
                </a:r>
                <a:r>
                  <a:rPr lang="en-US" sz="1400" dirty="0">
                    <a:solidFill>
                      <a:srgbClr val="002060"/>
                    </a:solidFill>
                    <a:latin typeface="Futura Medium" panose="020B0602020204020303" pitchFamily="34" charset="-79"/>
                    <a:cs typeface="Futura Medium" panose="020B0602020204020303" pitchFamily="34" charset="-79"/>
                  </a:rPr>
                  <a:t>Fabry-Perot cavities</a:t>
                </a:r>
                <a:r>
                  <a:rPr lang="en-US" sz="1400" dirty="0">
                    <a:latin typeface="Futura Medium" panose="020B0602020204020303" pitchFamily="34" charset="-79"/>
                    <a:cs typeface="Futura Medium" panose="020B0602020204020303" pitchFamily="34" charset="-79"/>
                  </a:rPr>
                  <a:t>. These cavities serve to increase the interaction time between the arms and incoming gravitational waves by increasing the propagation distance, and thus the phase shift created when an arm length is altered on the atomic scale. [7] The finesse, defined </a:t>
                </a:r>
                <a14:m>
                  <m:oMath xmlns:m="http://schemas.openxmlformats.org/officeDocument/2006/math">
                    <m:r>
                      <a:rPr lang="en-CA" sz="1400" b="0" i="1" smtClean="0">
                        <a:latin typeface="Cambria Math" panose="02040503050406030204" pitchFamily="18" charset="0"/>
                        <a:cs typeface="Futura Medium" panose="020B0602020204020303" pitchFamily="34" charset="-79"/>
                      </a:rPr>
                      <m:t>𝐹</m:t>
                    </m:r>
                    <m:r>
                      <a:rPr lang="en-CA" sz="1400" b="0" i="1" smtClean="0">
                        <a:latin typeface="Cambria Math" panose="02040503050406030204" pitchFamily="18" charset="0"/>
                        <a:cs typeface="Futura Medium" panose="020B0602020204020303" pitchFamily="34" charset="-79"/>
                      </a:rPr>
                      <m:t>=</m:t>
                    </m:r>
                    <m:f>
                      <m:fPr>
                        <m:ctrlPr>
                          <a:rPr lang="en-CA" sz="1400" b="0" i="1" smtClean="0">
                            <a:latin typeface="Cambria Math" panose="02040503050406030204" pitchFamily="18" charset="0"/>
                            <a:cs typeface="Futura Medium" panose="020B0602020204020303" pitchFamily="34" charset="-79"/>
                          </a:rPr>
                        </m:ctrlPr>
                      </m:fPr>
                      <m:num>
                        <m:r>
                          <a:rPr lang="en-CA" sz="1400" b="0" i="1" smtClean="0">
                            <a:latin typeface="Cambria Math" panose="02040503050406030204" pitchFamily="18" charset="0"/>
                            <a:cs typeface="Futura Medium" panose="020B0602020204020303" pitchFamily="34" charset="-79"/>
                          </a:rPr>
                          <m:t>4</m:t>
                        </m:r>
                        <m:r>
                          <a:rPr lang="en-CA" sz="1400" b="0" i="1" smtClean="0">
                            <a:latin typeface="Cambria Math" panose="02040503050406030204" pitchFamily="18" charset="0"/>
                            <a:cs typeface="Futura Medium" panose="020B0602020204020303" pitchFamily="34" charset="-79"/>
                          </a:rPr>
                          <m:t>𝑅</m:t>
                        </m:r>
                      </m:num>
                      <m:den>
                        <m:sSup>
                          <m:sSupPr>
                            <m:ctrlPr>
                              <a:rPr lang="en-CA" sz="1400" b="0" i="1" smtClean="0">
                                <a:latin typeface="Cambria Math" panose="02040503050406030204" pitchFamily="18" charset="0"/>
                                <a:cs typeface="Futura Medium" panose="020B0602020204020303" pitchFamily="34" charset="-79"/>
                              </a:rPr>
                            </m:ctrlPr>
                          </m:sSupPr>
                          <m:e>
                            <m:d>
                              <m:dPr>
                                <m:ctrlPr>
                                  <a:rPr lang="en-CA" sz="1400" b="0" i="1" smtClean="0">
                                    <a:latin typeface="Cambria Math" panose="02040503050406030204" pitchFamily="18" charset="0"/>
                                    <a:cs typeface="Futura Medium" panose="020B0602020204020303" pitchFamily="34" charset="-79"/>
                                  </a:rPr>
                                </m:ctrlPr>
                              </m:dPr>
                              <m:e>
                                <m:r>
                                  <a:rPr lang="en-CA" sz="1400" b="0" i="1" smtClean="0">
                                    <a:latin typeface="Cambria Math" panose="02040503050406030204" pitchFamily="18" charset="0"/>
                                    <a:cs typeface="Futura Medium" panose="020B0602020204020303" pitchFamily="34" charset="-79"/>
                                  </a:rPr>
                                  <m:t>1−</m:t>
                                </m:r>
                                <m:r>
                                  <a:rPr lang="en-CA" sz="1400" b="0" i="1" smtClean="0">
                                    <a:latin typeface="Cambria Math" panose="02040503050406030204" pitchFamily="18" charset="0"/>
                                    <a:cs typeface="Futura Medium" panose="020B0602020204020303" pitchFamily="34" charset="-79"/>
                                  </a:rPr>
                                  <m:t>𝑅</m:t>
                                </m:r>
                              </m:e>
                            </m:d>
                          </m:e>
                          <m:sup>
                            <m:r>
                              <a:rPr lang="en-CA" sz="1400" b="0" i="1" smtClean="0">
                                <a:latin typeface="Cambria Math" panose="02040503050406030204" pitchFamily="18" charset="0"/>
                                <a:cs typeface="Futura Medium" panose="020B0602020204020303" pitchFamily="34" charset="-79"/>
                              </a:rPr>
                              <m:t>2</m:t>
                            </m:r>
                          </m:sup>
                        </m:sSup>
                      </m:den>
                    </m:f>
                  </m:oMath>
                </a14:m>
                <a:r>
                  <a:rPr lang="en-US" dirty="0">
                    <a:latin typeface="Futura Medium" panose="020B0602020204020303" pitchFamily="34" charset="-79"/>
                    <a:cs typeface="Futura Medium" panose="020B0602020204020303" pitchFamily="34" charset="-79"/>
                  </a:rPr>
                  <a:t>, </a:t>
                </a:r>
                <a:r>
                  <a:rPr lang="en-US" sz="1400" dirty="0">
                    <a:latin typeface="Futura Medium" panose="020B0602020204020303" pitchFamily="34" charset="-79"/>
                    <a:cs typeface="Futura Medium" panose="020B0602020204020303" pitchFamily="34" charset="-79"/>
                  </a:rPr>
                  <a:t>the reflectance R being described as either s or p polarized light reflectance or the average of the two, can be experimentally determined as the </a:t>
                </a:r>
                <a:r>
                  <a:rPr lang="en-US" sz="1400" dirty="0">
                    <a:solidFill>
                      <a:srgbClr val="002060"/>
                    </a:solidFill>
                    <a:latin typeface="Futura Medium" panose="020B0602020204020303" pitchFamily="34" charset="-79"/>
                    <a:cs typeface="Futura Medium" panose="020B0602020204020303" pitchFamily="34" charset="-79"/>
                  </a:rPr>
                  <a:t>FSR/linewidth, and therefore the resolution of the signal can be gauged</a:t>
                </a:r>
                <a:r>
                  <a:rPr lang="en-US" sz="1400" dirty="0">
                    <a:latin typeface="Futura Medium" panose="020B0602020204020303" pitchFamily="34" charset="-79"/>
                    <a:cs typeface="Futura Medium" panose="020B0602020204020303" pitchFamily="34" charset="-79"/>
                  </a:rPr>
                  <a:t>. [7]  </a:t>
                </a:r>
              </a:p>
              <a:p>
                <a:r>
                  <a:rPr lang="en-US" sz="1400" dirty="0">
                    <a:latin typeface="Futura Medium" panose="020B0602020204020303" pitchFamily="34" charset="-79"/>
                    <a:cs typeface="Futura Medium" panose="020B0602020204020303" pitchFamily="34" charset="-79"/>
                  </a:rPr>
                  <a:t>As seen in figure 9 on the right, a power recycling mirror is situated between the laser and beam splitter to increase the power stored in the arms up to 100kW. Between the beam splitter and the GW readout photodetector, a signal recycling mirror fluctuates the frequency response from the interferometer.</a:t>
                </a:r>
              </a:p>
              <a:p>
                <a:r>
                  <a:rPr lang="en-US" sz="1400" dirty="0">
                    <a:latin typeface="Futura Medium" panose="020B0602020204020303" pitchFamily="34" charset="-79"/>
                    <a:cs typeface="Futura Medium" panose="020B0602020204020303" pitchFamily="34" charset="-79"/>
                  </a:rPr>
                  <a:t> For Advanced LIGO, the team was able to establish an </a:t>
                </a:r>
                <a:r>
                  <a:rPr lang="en-US" sz="1400" dirty="0">
                    <a:solidFill>
                      <a:srgbClr val="002060"/>
                    </a:solidFill>
                    <a:latin typeface="Futura Medium" panose="020B0602020204020303" pitchFamily="34" charset="-79"/>
                    <a:cs typeface="Futura Medium" panose="020B0602020204020303" pitchFamily="34" charset="-79"/>
                  </a:rPr>
                  <a:t>uncertainty of less than 10% in the wave amplitude, and 10º in the phase shift! </a:t>
                </a:r>
                <a:endParaRPr lang="en-US" dirty="0">
                  <a:solidFill>
                    <a:srgbClr val="002060"/>
                  </a:solidFill>
                  <a:latin typeface="Futura Medium" panose="020B0602020204020303" pitchFamily="34" charset="-79"/>
                  <a:cs typeface="Futura Medium" panose="020B0602020204020303" pitchFamily="34" charset="-79"/>
                </a:endParaRPr>
              </a:p>
            </p:txBody>
          </p:sp>
        </mc:Choice>
        <mc:Fallback>
          <p:sp>
            <p:nvSpPr>
              <p:cNvPr id="2" name="TextBox 1">
                <a:extLst>
                  <a:ext uri="{FF2B5EF4-FFF2-40B4-BE49-F238E27FC236}">
                    <a16:creationId xmlns:a16="http://schemas.microsoft.com/office/drawing/2014/main" id="{6C855540-4D21-BB4B-8E53-2FC112472676}"/>
                  </a:ext>
                </a:extLst>
              </p:cNvPr>
              <p:cNvSpPr txBox="1">
                <a:spLocks noRot="1" noChangeAspect="1" noMove="1" noResize="1" noEditPoints="1" noAdjustHandles="1" noChangeArrowheads="1" noChangeShapeType="1" noTextEdit="1"/>
              </p:cNvSpPr>
              <p:nvPr/>
            </p:nvSpPr>
            <p:spPr>
              <a:xfrm>
                <a:off x="196114" y="505674"/>
                <a:ext cx="4326459" cy="5591082"/>
              </a:xfrm>
              <a:prstGeom prst="rect">
                <a:avLst/>
              </a:prstGeom>
              <a:blipFill>
                <a:blip r:embed="rId2"/>
                <a:stretch>
                  <a:fillRect r="-288"/>
                </a:stretch>
              </a:blipFill>
              <a:ln>
                <a:solidFill>
                  <a:srgbClr val="8D45F3"/>
                </a:solidFill>
                <a:extLst>
                  <a:ext uri="{C807C97D-BFC1-408E-A445-0C87EB9F89A2}">
                    <ask:lineSketchStyleProps xmlns:ask="http://schemas.microsoft.com/office/drawing/2018/sketchyshapes" sd="1219033472">
                      <a:custGeom>
                        <a:avLst/>
                        <a:gdLst>
                          <a:gd name="connsiteX0" fmla="*/ 0 w 4326459"/>
                          <a:gd name="connsiteY0" fmla="*/ 0 h 5591082"/>
                          <a:gd name="connsiteX1" fmla="*/ 627337 w 4326459"/>
                          <a:gd name="connsiteY1" fmla="*/ 0 h 5591082"/>
                          <a:gd name="connsiteX2" fmla="*/ 1081615 w 4326459"/>
                          <a:gd name="connsiteY2" fmla="*/ 0 h 5591082"/>
                          <a:gd name="connsiteX3" fmla="*/ 1622422 w 4326459"/>
                          <a:gd name="connsiteY3" fmla="*/ 0 h 5591082"/>
                          <a:gd name="connsiteX4" fmla="*/ 2206494 w 4326459"/>
                          <a:gd name="connsiteY4" fmla="*/ 0 h 5591082"/>
                          <a:gd name="connsiteX5" fmla="*/ 2617508 w 4326459"/>
                          <a:gd name="connsiteY5" fmla="*/ 0 h 5591082"/>
                          <a:gd name="connsiteX6" fmla="*/ 3028521 w 4326459"/>
                          <a:gd name="connsiteY6" fmla="*/ 0 h 5591082"/>
                          <a:gd name="connsiteX7" fmla="*/ 3655858 w 4326459"/>
                          <a:gd name="connsiteY7" fmla="*/ 0 h 5591082"/>
                          <a:gd name="connsiteX8" fmla="*/ 4326459 w 4326459"/>
                          <a:gd name="connsiteY8" fmla="*/ 0 h 5591082"/>
                          <a:gd name="connsiteX9" fmla="*/ 4326459 w 4326459"/>
                          <a:gd name="connsiteY9" fmla="*/ 391376 h 5591082"/>
                          <a:gd name="connsiteX10" fmla="*/ 4326459 w 4326459"/>
                          <a:gd name="connsiteY10" fmla="*/ 894573 h 5591082"/>
                          <a:gd name="connsiteX11" fmla="*/ 4326459 w 4326459"/>
                          <a:gd name="connsiteY11" fmla="*/ 1509592 h 5591082"/>
                          <a:gd name="connsiteX12" fmla="*/ 4326459 w 4326459"/>
                          <a:gd name="connsiteY12" fmla="*/ 1956879 h 5591082"/>
                          <a:gd name="connsiteX13" fmla="*/ 4326459 w 4326459"/>
                          <a:gd name="connsiteY13" fmla="*/ 2515987 h 5591082"/>
                          <a:gd name="connsiteX14" fmla="*/ 4326459 w 4326459"/>
                          <a:gd name="connsiteY14" fmla="*/ 2907363 h 5591082"/>
                          <a:gd name="connsiteX15" fmla="*/ 4326459 w 4326459"/>
                          <a:gd name="connsiteY15" fmla="*/ 3578292 h 5591082"/>
                          <a:gd name="connsiteX16" fmla="*/ 4326459 w 4326459"/>
                          <a:gd name="connsiteY16" fmla="*/ 4137401 h 5591082"/>
                          <a:gd name="connsiteX17" fmla="*/ 4326459 w 4326459"/>
                          <a:gd name="connsiteY17" fmla="*/ 4808331 h 5591082"/>
                          <a:gd name="connsiteX18" fmla="*/ 4326459 w 4326459"/>
                          <a:gd name="connsiteY18" fmla="*/ 5591082 h 5591082"/>
                          <a:gd name="connsiteX19" fmla="*/ 3872181 w 4326459"/>
                          <a:gd name="connsiteY19" fmla="*/ 5591082 h 5591082"/>
                          <a:gd name="connsiteX20" fmla="*/ 3244844 w 4326459"/>
                          <a:gd name="connsiteY20" fmla="*/ 5591082 h 5591082"/>
                          <a:gd name="connsiteX21" fmla="*/ 2704037 w 4326459"/>
                          <a:gd name="connsiteY21" fmla="*/ 5591082 h 5591082"/>
                          <a:gd name="connsiteX22" fmla="*/ 2293023 w 4326459"/>
                          <a:gd name="connsiteY22" fmla="*/ 5591082 h 5591082"/>
                          <a:gd name="connsiteX23" fmla="*/ 1752216 w 4326459"/>
                          <a:gd name="connsiteY23" fmla="*/ 5591082 h 5591082"/>
                          <a:gd name="connsiteX24" fmla="*/ 1254673 w 4326459"/>
                          <a:gd name="connsiteY24" fmla="*/ 5591082 h 5591082"/>
                          <a:gd name="connsiteX25" fmla="*/ 757130 w 4326459"/>
                          <a:gd name="connsiteY25" fmla="*/ 5591082 h 5591082"/>
                          <a:gd name="connsiteX26" fmla="*/ 0 w 4326459"/>
                          <a:gd name="connsiteY26" fmla="*/ 5591082 h 5591082"/>
                          <a:gd name="connsiteX27" fmla="*/ 0 w 4326459"/>
                          <a:gd name="connsiteY27" fmla="*/ 5087885 h 5591082"/>
                          <a:gd name="connsiteX28" fmla="*/ 0 w 4326459"/>
                          <a:gd name="connsiteY28" fmla="*/ 4472866 h 5591082"/>
                          <a:gd name="connsiteX29" fmla="*/ 0 w 4326459"/>
                          <a:gd name="connsiteY29" fmla="*/ 3969668 h 5591082"/>
                          <a:gd name="connsiteX30" fmla="*/ 0 w 4326459"/>
                          <a:gd name="connsiteY30" fmla="*/ 3578292 h 5591082"/>
                          <a:gd name="connsiteX31" fmla="*/ 0 w 4326459"/>
                          <a:gd name="connsiteY31" fmla="*/ 3075095 h 5591082"/>
                          <a:gd name="connsiteX32" fmla="*/ 0 w 4326459"/>
                          <a:gd name="connsiteY32" fmla="*/ 2460076 h 5591082"/>
                          <a:gd name="connsiteX33" fmla="*/ 0 w 4326459"/>
                          <a:gd name="connsiteY33" fmla="*/ 1789146 h 5591082"/>
                          <a:gd name="connsiteX34" fmla="*/ 0 w 4326459"/>
                          <a:gd name="connsiteY34" fmla="*/ 1397771 h 5591082"/>
                          <a:gd name="connsiteX35" fmla="*/ 0 w 4326459"/>
                          <a:gd name="connsiteY35" fmla="*/ 1006395 h 5591082"/>
                          <a:gd name="connsiteX36" fmla="*/ 0 w 4326459"/>
                          <a:gd name="connsiteY36" fmla="*/ 0 h 559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326459" h="5591082" fill="none" extrusionOk="0">
                            <a:moveTo>
                              <a:pt x="0" y="0"/>
                            </a:moveTo>
                            <a:cubicBezTo>
                              <a:pt x="219523" y="-23650"/>
                              <a:pt x="381276" y="54617"/>
                              <a:pt x="627337" y="0"/>
                            </a:cubicBezTo>
                            <a:cubicBezTo>
                              <a:pt x="873398" y="-54617"/>
                              <a:pt x="928513" y="3175"/>
                              <a:pt x="1081615" y="0"/>
                            </a:cubicBezTo>
                            <a:cubicBezTo>
                              <a:pt x="1234717" y="-3175"/>
                              <a:pt x="1423728" y="15078"/>
                              <a:pt x="1622422" y="0"/>
                            </a:cubicBezTo>
                            <a:cubicBezTo>
                              <a:pt x="1821116" y="-15078"/>
                              <a:pt x="1986491" y="63181"/>
                              <a:pt x="2206494" y="0"/>
                            </a:cubicBezTo>
                            <a:cubicBezTo>
                              <a:pt x="2426497" y="-63181"/>
                              <a:pt x="2441659" y="41087"/>
                              <a:pt x="2617508" y="0"/>
                            </a:cubicBezTo>
                            <a:cubicBezTo>
                              <a:pt x="2793357" y="-41087"/>
                              <a:pt x="2933409" y="6011"/>
                              <a:pt x="3028521" y="0"/>
                            </a:cubicBezTo>
                            <a:cubicBezTo>
                              <a:pt x="3123633" y="-6011"/>
                              <a:pt x="3498895" y="40466"/>
                              <a:pt x="3655858" y="0"/>
                            </a:cubicBezTo>
                            <a:cubicBezTo>
                              <a:pt x="3812821" y="-40466"/>
                              <a:pt x="4114884" y="50919"/>
                              <a:pt x="4326459" y="0"/>
                            </a:cubicBezTo>
                            <a:cubicBezTo>
                              <a:pt x="4326739" y="100911"/>
                              <a:pt x="4324122" y="302183"/>
                              <a:pt x="4326459" y="391376"/>
                            </a:cubicBezTo>
                            <a:cubicBezTo>
                              <a:pt x="4328796" y="480569"/>
                              <a:pt x="4307392" y="687195"/>
                              <a:pt x="4326459" y="894573"/>
                            </a:cubicBezTo>
                            <a:cubicBezTo>
                              <a:pt x="4345526" y="1101951"/>
                              <a:pt x="4254828" y="1289939"/>
                              <a:pt x="4326459" y="1509592"/>
                            </a:cubicBezTo>
                            <a:cubicBezTo>
                              <a:pt x="4398090" y="1729245"/>
                              <a:pt x="4326304" y="1818419"/>
                              <a:pt x="4326459" y="1956879"/>
                            </a:cubicBezTo>
                            <a:cubicBezTo>
                              <a:pt x="4326614" y="2095339"/>
                              <a:pt x="4305690" y="2273141"/>
                              <a:pt x="4326459" y="2515987"/>
                            </a:cubicBezTo>
                            <a:cubicBezTo>
                              <a:pt x="4347228" y="2758833"/>
                              <a:pt x="4325670" y="2800523"/>
                              <a:pt x="4326459" y="2907363"/>
                            </a:cubicBezTo>
                            <a:cubicBezTo>
                              <a:pt x="4327248" y="3014203"/>
                              <a:pt x="4272718" y="3298541"/>
                              <a:pt x="4326459" y="3578292"/>
                            </a:cubicBezTo>
                            <a:cubicBezTo>
                              <a:pt x="4380200" y="3858043"/>
                              <a:pt x="4304574" y="3960719"/>
                              <a:pt x="4326459" y="4137401"/>
                            </a:cubicBezTo>
                            <a:cubicBezTo>
                              <a:pt x="4348344" y="4314083"/>
                              <a:pt x="4309548" y="4612701"/>
                              <a:pt x="4326459" y="4808331"/>
                            </a:cubicBezTo>
                            <a:cubicBezTo>
                              <a:pt x="4343370" y="5003961"/>
                              <a:pt x="4273566" y="5270627"/>
                              <a:pt x="4326459" y="5591082"/>
                            </a:cubicBezTo>
                            <a:cubicBezTo>
                              <a:pt x="4187192" y="5643395"/>
                              <a:pt x="4087021" y="5538063"/>
                              <a:pt x="3872181" y="5591082"/>
                            </a:cubicBezTo>
                            <a:cubicBezTo>
                              <a:pt x="3657341" y="5644101"/>
                              <a:pt x="3513505" y="5537489"/>
                              <a:pt x="3244844" y="5591082"/>
                            </a:cubicBezTo>
                            <a:cubicBezTo>
                              <a:pt x="2976183" y="5644675"/>
                              <a:pt x="2876512" y="5578192"/>
                              <a:pt x="2704037" y="5591082"/>
                            </a:cubicBezTo>
                            <a:cubicBezTo>
                              <a:pt x="2531562" y="5603972"/>
                              <a:pt x="2401894" y="5576191"/>
                              <a:pt x="2293023" y="5591082"/>
                            </a:cubicBezTo>
                            <a:cubicBezTo>
                              <a:pt x="2184152" y="5605973"/>
                              <a:pt x="1987583" y="5554902"/>
                              <a:pt x="1752216" y="5591082"/>
                            </a:cubicBezTo>
                            <a:cubicBezTo>
                              <a:pt x="1516849" y="5627262"/>
                              <a:pt x="1367951" y="5539774"/>
                              <a:pt x="1254673" y="5591082"/>
                            </a:cubicBezTo>
                            <a:cubicBezTo>
                              <a:pt x="1141395" y="5642390"/>
                              <a:pt x="902641" y="5538322"/>
                              <a:pt x="757130" y="5591082"/>
                            </a:cubicBezTo>
                            <a:cubicBezTo>
                              <a:pt x="611619" y="5643842"/>
                              <a:pt x="356633" y="5551303"/>
                              <a:pt x="0" y="5591082"/>
                            </a:cubicBezTo>
                            <a:cubicBezTo>
                              <a:pt x="-20177" y="5394143"/>
                              <a:pt x="44283" y="5207933"/>
                              <a:pt x="0" y="5087885"/>
                            </a:cubicBezTo>
                            <a:cubicBezTo>
                              <a:pt x="-44283" y="4967837"/>
                              <a:pt x="45920" y="4686997"/>
                              <a:pt x="0" y="4472866"/>
                            </a:cubicBezTo>
                            <a:cubicBezTo>
                              <a:pt x="-45920" y="4258735"/>
                              <a:pt x="54101" y="4190943"/>
                              <a:pt x="0" y="3969668"/>
                            </a:cubicBezTo>
                            <a:cubicBezTo>
                              <a:pt x="-54101" y="3748393"/>
                              <a:pt x="8130" y="3703645"/>
                              <a:pt x="0" y="3578292"/>
                            </a:cubicBezTo>
                            <a:cubicBezTo>
                              <a:pt x="-8130" y="3452939"/>
                              <a:pt x="48590" y="3326521"/>
                              <a:pt x="0" y="3075095"/>
                            </a:cubicBezTo>
                            <a:cubicBezTo>
                              <a:pt x="-48590" y="2823669"/>
                              <a:pt x="55604" y="2725559"/>
                              <a:pt x="0" y="2460076"/>
                            </a:cubicBezTo>
                            <a:cubicBezTo>
                              <a:pt x="-55604" y="2194593"/>
                              <a:pt x="36735" y="2061940"/>
                              <a:pt x="0" y="1789146"/>
                            </a:cubicBezTo>
                            <a:cubicBezTo>
                              <a:pt x="-36735" y="1516352"/>
                              <a:pt x="40934" y="1592597"/>
                              <a:pt x="0" y="1397771"/>
                            </a:cubicBezTo>
                            <a:cubicBezTo>
                              <a:pt x="-40934" y="1202946"/>
                              <a:pt x="24283" y="1089857"/>
                              <a:pt x="0" y="1006395"/>
                            </a:cubicBezTo>
                            <a:cubicBezTo>
                              <a:pt x="-24283" y="922933"/>
                              <a:pt x="118680" y="213846"/>
                              <a:pt x="0" y="0"/>
                            </a:cubicBezTo>
                            <a:close/>
                          </a:path>
                          <a:path w="4326459" h="5591082" stroke="0" extrusionOk="0">
                            <a:moveTo>
                              <a:pt x="0" y="0"/>
                            </a:moveTo>
                            <a:cubicBezTo>
                              <a:pt x="151214" y="-27626"/>
                              <a:pt x="275580" y="23125"/>
                              <a:pt x="497543" y="0"/>
                            </a:cubicBezTo>
                            <a:cubicBezTo>
                              <a:pt x="719506" y="-23125"/>
                              <a:pt x="817998" y="38734"/>
                              <a:pt x="908556" y="0"/>
                            </a:cubicBezTo>
                            <a:cubicBezTo>
                              <a:pt x="999114" y="-38734"/>
                              <a:pt x="1289945" y="38418"/>
                              <a:pt x="1535893" y="0"/>
                            </a:cubicBezTo>
                            <a:cubicBezTo>
                              <a:pt x="1781841" y="-38418"/>
                              <a:pt x="1847475" y="2589"/>
                              <a:pt x="2033436" y="0"/>
                            </a:cubicBezTo>
                            <a:cubicBezTo>
                              <a:pt x="2219397" y="-2589"/>
                              <a:pt x="2396124" y="24351"/>
                              <a:pt x="2530979" y="0"/>
                            </a:cubicBezTo>
                            <a:cubicBezTo>
                              <a:pt x="2665834" y="-24351"/>
                              <a:pt x="3026871" y="54107"/>
                              <a:pt x="3158315" y="0"/>
                            </a:cubicBezTo>
                            <a:cubicBezTo>
                              <a:pt x="3289759" y="-54107"/>
                              <a:pt x="3415427" y="41312"/>
                              <a:pt x="3612593" y="0"/>
                            </a:cubicBezTo>
                            <a:cubicBezTo>
                              <a:pt x="3809759" y="-41312"/>
                              <a:pt x="4141068" y="14426"/>
                              <a:pt x="4326459" y="0"/>
                            </a:cubicBezTo>
                            <a:cubicBezTo>
                              <a:pt x="4400379" y="314931"/>
                              <a:pt x="4306313" y="396164"/>
                              <a:pt x="4326459" y="670930"/>
                            </a:cubicBezTo>
                            <a:cubicBezTo>
                              <a:pt x="4346605" y="945696"/>
                              <a:pt x="4274868" y="949651"/>
                              <a:pt x="4326459" y="1118216"/>
                            </a:cubicBezTo>
                            <a:cubicBezTo>
                              <a:pt x="4378050" y="1286781"/>
                              <a:pt x="4281587" y="1525407"/>
                              <a:pt x="4326459" y="1677325"/>
                            </a:cubicBezTo>
                            <a:cubicBezTo>
                              <a:pt x="4371331" y="1829243"/>
                              <a:pt x="4284993" y="2098736"/>
                              <a:pt x="4326459" y="2292344"/>
                            </a:cubicBezTo>
                            <a:cubicBezTo>
                              <a:pt x="4367925" y="2485952"/>
                              <a:pt x="4309387" y="2553685"/>
                              <a:pt x="4326459" y="2683719"/>
                            </a:cubicBezTo>
                            <a:cubicBezTo>
                              <a:pt x="4343531" y="2813753"/>
                              <a:pt x="4311259" y="2993441"/>
                              <a:pt x="4326459" y="3242828"/>
                            </a:cubicBezTo>
                            <a:cubicBezTo>
                              <a:pt x="4341659" y="3492215"/>
                              <a:pt x="4272645" y="3619873"/>
                              <a:pt x="4326459" y="3801936"/>
                            </a:cubicBezTo>
                            <a:cubicBezTo>
                              <a:pt x="4380273" y="3983999"/>
                              <a:pt x="4264500" y="4196369"/>
                              <a:pt x="4326459" y="4361044"/>
                            </a:cubicBezTo>
                            <a:cubicBezTo>
                              <a:pt x="4388418" y="4525719"/>
                              <a:pt x="4254623" y="4786919"/>
                              <a:pt x="4326459" y="4976063"/>
                            </a:cubicBezTo>
                            <a:cubicBezTo>
                              <a:pt x="4398295" y="5165207"/>
                              <a:pt x="4266406" y="5297966"/>
                              <a:pt x="4326459" y="5591082"/>
                            </a:cubicBezTo>
                            <a:cubicBezTo>
                              <a:pt x="4130873" y="5616233"/>
                              <a:pt x="3861564" y="5565958"/>
                              <a:pt x="3742387" y="5591082"/>
                            </a:cubicBezTo>
                            <a:cubicBezTo>
                              <a:pt x="3623210" y="5616206"/>
                              <a:pt x="3392050" y="5586883"/>
                              <a:pt x="3288109" y="5591082"/>
                            </a:cubicBezTo>
                            <a:cubicBezTo>
                              <a:pt x="3184168" y="5595281"/>
                              <a:pt x="2800345" y="5538041"/>
                              <a:pt x="2660772" y="5591082"/>
                            </a:cubicBezTo>
                            <a:cubicBezTo>
                              <a:pt x="2521199" y="5644123"/>
                              <a:pt x="2388478" y="5573829"/>
                              <a:pt x="2119965" y="5591082"/>
                            </a:cubicBezTo>
                            <a:cubicBezTo>
                              <a:pt x="1851452" y="5608335"/>
                              <a:pt x="1860423" y="5572065"/>
                              <a:pt x="1665687" y="5591082"/>
                            </a:cubicBezTo>
                            <a:cubicBezTo>
                              <a:pt x="1470951" y="5610099"/>
                              <a:pt x="1275830" y="5558827"/>
                              <a:pt x="1124879" y="5591082"/>
                            </a:cubicBezTo>
                            <a:cubicBezTo>
                              <a:pt x="973928" y="5623337"/>
                              <a:pt x="905051" y="5555465"/>
                              <a:pt x="713866" y="5591082"/>
                            </a:cubicBezTo>
                            <a:cubicBezTo>
                              <a:pt x="522681" y="5626699"/>
                              <a:pt x="291942" y="5562016"/>
                              <a:pt x="0" y="5591082"/>
                            </a:cubicBezTo>
                            <a:cubicBezTo>
                              <a:pt x="-65354" y="5342390"/>
                              <a:pt x="55305" y="5170541"/>
                              <a:pt x="0" y="5031974"/>
                            </a:cubicBezTo>
                            <a:cubicBezTo>
                              <a:pt x="-55305" y="4893407"/>
                              <a:pt x="28171" y="4765557"/>
                              <a:pt x="0" y="4584687"/>
                            </a:cubicBezTo>
                            <a:cubicBezTo>
                              <a:pt x="-28171" y="4403817"/>
                              <a:pt x="14968" y="4194669"/>
                              <a:pt x="0" y="3913757"/>
                            </a:cubicBezTo>
                            <a:cubicBezTo>
                              <a:pt x="-14968" y="3632845"/>
                              <a:pt x="9837" y="3561825"/>
                              <a:pt x="0" y="3410560"/>
                            </a:cubicBezTo>
                            <a:cubicBezTo>
                              <a:pt x="-9837" y="3259295"/>
                              <a:pt x="22637" y="3129146"/>
                              <a:pt x="0" y="3019184"/>
                            </a:cubicBezTo>
                            <a:cubicBezTo>
                              <a:pt x="-22637" y="2909222"/>
                              <a:pt x="67229" y="2675078"/>
                              <a:pt x="0" y="2404165"/>
                            </a:cubicBezTo>
                            <a:cubicBezTo>
                              <a:pt x="-67229" y="2133252"/>
                              <a:pt x="25564" y="2130411"/>
                              <a:pt x="0" y="1956879"/>
                            </a:cubicBezTo>
                            <a:cubicBezTo>
                              <a:pt x="-25564" y="1783347"/>
                              <a:pt x="67948" y="1591017"/>
                              <a:pt x="0" y="1341860"/>
                            </a:cubicBezTo>
                            <a:cubicBezTo>
                              <a:pt x="-67948" y="1092703"/>
                              <a:pt x="64126" y="882916"/>
                              <a:pt x="0" y="670930"/>
                            </a:cubicBezTo>
                            <a:cubicBezTo>
                              <a:pt x="-64126" y="458944"/>
                              <a:pt x="69963" y="231223"/>
                              <a:pt x="0" y="0"/>
                            </a:cubicBezTo>
                            <a:close/>
                          </a:path>
                        </a:pathLst>
                      </a:custGeom>
                      <ask:type>
                        <ask:lineSketchScribble/>
                      </ask:type>
                    </ask:lineSketchStyleProps>
                  </a:ext>
                </a:extLst>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D0242F59-6CE5-634C-A1BA-421295D0AF90}"/>
              </a:ext>
            </a:extLst>
          </p:cNvPr>
          <p:cNvPicPr>
            <a:picLocks noChangeAspect="1"/>
          </p:cNvPicPr>
          <p:nvPr/>
        </p:nvPicPr>
        <p:blipFill>
          <a:blip r:embed="rId3"/>
          <a:stretch>
            <a:fillRect/>
          </a:stretch>
        </p:blipFill>
        <p:spPr>
          <a:xfrm>
            <a:off x="4802772" y="320324"/>
            <a:ext cx="6664704" cy="5864939"/>
          </a:xfrm>
          <a:prstGeom prst="rect">
            <a:avLst/>
          </a:prstGeom>
        </p:spPr>
      </p:pic>
    </p:spTree>
    <p:extLst>
      <p:ext uri="{BB962C8B-B14F-4D97-AF65-F5344CB8AC3E}">
        <p14:creationId xmlns:p14="http://schemas.microsoft.com/office/powerpoint/2010/main" val="203934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99050"/>
            </a:gs>
            <a:gs pos="58000">
              <a:srgbClr val="A482E5">
                <a:shade val="67500"/>
                <a:satMod val="115000"/>
              </a:srgbClr>
            </a:gs>
            <a:gs pos="100000">
              <a:srgbClr val="C17FEC"/>
            </a:gs>
          </a:gsLst>
          <a:lin ang="2700000" scaled="1"/>
          <a:tileRect/>
        </a:gradFill>
        <a:effectLst/>
      </p:bgPr>
    </p:bg>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B30E93F9-DF86-864F-AC44-2CC84DB3A6EF}"/>
              </a:ext>
            </a:extLst>
          </p:cNvPr>
          <p:cNvPicPr>
            <a:picLocks noChangeAspect="1"/>
          </p:cNvPicPr>
          <p:nvPr/>
        </p:nvPicPr>
        <p:blipFill>
          <a:blip r:embed="rId2"/>
          <a:stretch>
            <a:fillRect/>
          </a:stretch>
        </p:blipFill>
        <p:spPr>
          <a:xfrm>
            <a:off x="114300" y="226188"/>
            <a:ext cx="7108831" cy="5085001"/>
          </a:xfrm>
          <a:prstGeom prst="rect">
            <a:avLst/>
          </a:prstGeom>
        </p:spPr>
      </p:pic>
      <p:sp>
        <p:nvSpPr>
          <p:cNvPr id="2" name="TextBox 1">
            <a:extLst>
              <a:ext uri="{FF2B5EF4-FFF2-40B4-BE49-F238E27FC236}">
                <a16:creationId xmlns:a16="http://schemas.microsoft.com/office/drawing/2014/main" id="{DCD9A9DA-CC2B-724B-99AF-5CD7AF425F69}"/>
              </a:ext>
            </a:extLst>
          </p:cNvPr>
          <p:cNvSpPr txBox="1"/>
          <p:nvPr/>
        </p:nvSpPr>
        <p:spPr>
          <a:xfrm>
            <a:off x="5997578" y="214313"/>
            <a:ext cx="1485900" cy="369332"/>
          </a:xfrm>
          <a:prstGeom prst="rect">
            <a:avLst/>
          </a:prstGeom>
          <a:noFill/>
        </p:spPr>
        <p:txBody>
          <a:bodyPr wrap="square" rtlCol="0">
            <a:spAutoFit/>
          </a:bodyPr>
          <a:lstStyle/>
          <a:p>
            <a:r>
              <a:rPr lang="en-US" dirty="0"/>
              <a:t>Fig. 10</a:t>
            </a:r>
          </a:p>
        </p:txBody>
      </p:sp>
      <p:pic>
        <p:nvPicPr>
          <p:cNvPr id="3" name="Picture 2">
            <a:extLst>
              <a:ext uri="{FF2B5EF4-FFF2-40B4-BE49-F238E27FC236}">
                <a16:creationId xmlns:a16="http://schemas.microsoft.com/office/drawing/2014/main" id="{43284111-DD71-684F-9CDD-6A72A176E310}"/>
              </a:ext>
            </a:extLst>
          </p:cNvPr>
          <p:cNvPicPr>
            <a:picLocks noChangeAspect="1"/>
          </p:cNvPicPr>
          <p:nvPr/>
        </p:nvPicPr>
        <p:blipFill rotWithShape="1">
          <a:blip r:embed="rId3"/>
          <a:srcRect l="42774"/>
          <a:stretch/>
        </p:blipFill>
        <p:spPr>
          <a:xfrm>
            <a:off x="7483478" y="214312"/>
            <a:ext cx="4360860" cy="6493255"/>
          </a:xfrm>
          <a:prstGeom prst="rect">
            <a:avLst/>
          </a:prstGeom>
        </p:spPr>
      </p:pic>
      <p:sp>
        <p:nvSpPr>
          <p:cNvPr id="4" name="TextBox 3">
            <a:extLst>
              <a:ext uri="{FF2B5EF4-FFF2-40B4-BE49-F238E27FC236}">
                <a16:creationId xmlns:a16="http://schemas.microsoft.com/office/drawing/2014/main" id="{C962A60C-70F4-084D-A444-14DC16F12C77}"/>
              </a:ext>
            </a:extLst>
          </p:cNvPr>
          <p:cNvSpPr txBox="1"/>
          <p:nvPr/>
        </p:nvSpPr>
        <p:spPr>
          <a:xfrm>
            <a:off x="10701338" y="414338"/>
            <a:ext cx="1143000" cy="371475"/>
          </a:xfrm>
          <a:prstGeom prst="rect">
            <a:avLst/>
          </a:prstGeom>
          <a:noFill/>
        </p:spPr>
        <p:txBody>
          <a:bodyPr wrap="square" rtlCol="0">
            <a:spAutoFit/>
          </a:bodyPr>
          <a:lstStyle/>
          <a:p>
            <a:r>
              <a:rPr lang="en-US" dirty="0"/>
              <a:t>Fig. 11</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E15AFC5-0443-2F4B-BE4E-8FFA5AE31371}"/>
                  </a:ext>
                </a:extLst>
              </p:cNvPr>
              <p:cNvSpPr txBox="1"/>
              <p:nvPr/>
            </p:nvSpPr>
            <p:spPr>
              <a:xfrm>
                <a:off x="114300" y="5432612"/>
                <a:ext cx="7369178" cy="1477328"/>
              </a:xfrm>
              <a:prstGeom prst="rect">
                <a:avLst/>
              </a:prstGeom>
              <a:noFill/>
            </p:spPr>
            <p:txBody>
              <a:bodyPr wrap="square" rtlCol="0">
                <a:spAutoFit/>
              </a:bodyPr>
              <a:lstStyle/>
              <a:p>
                <a:r>
                  <a:rPr lang="en-US" dirty="0">
                    <a:solidFill>
                      <a:schemeClr val="bg1"/>
                    </a:solidFill>
                    <a:latin typeface="Futura Condensed Medium" panose="020B0602020204020303" pitchFamily="34" charset="-79"/>
                    <a:cs typeface="Futura Condensed Medium" panose="020B0602020204020303" pitchFamily="34" charset="-79"/>
                  </a:rPr>
                  <a:t>Fig. 10 Above – ITM: input test mass; ETM: end test mass; ERM: end reaction mass; CP: Compensation plate; PRM: power recycling mirror; PR2/PR3: power recycling mirror 2/3; BS: 50/50 beam splitter; SRM: signal recycling mirror; FI: Faraday Isolator, </a:t>
                </a:r>
                <a14:m>
                  <m:oMath xmlns:m="http://schemas.openxmlformats.org/officeDocument/2006/math">
                    <m:sSub>
                      <m:sSubPr>
                        <m:ctrlPr>
                          <a:rPr lang="en-US" smtClean="0">
                            <a:solidFill>
                              <a:schemeClr val="bg1"/>
                            </a:solidFill>
                            <a:latin typeface="Cambria Math" panose="02040503050406030204" pitchFamily="18" charset="0"/>
                          </a:rPr>
                        </m:ctrlPr>
                      </m:sSubPr>
                      <m:e>
                        <m:r>
                          <m:rPr>
                            <m:sty m:val="p"/>
                          </m:rPr>
                          <a:rPr lang="en-US" b="0" i="0" smtClean="0">
                            <a:solidFill>
                              <a:schemeClr val="bg1"/>
                            </a:solidFill>
                            <a:latin typeface="Cambria Math" panose="02040503050406030204" pitchFamily="18" charset="0"/>
                            <a:ea typeface="Cambria Math" panose="02040503050406030204" pitchFamily="18" charset="0"/>
                          </a:rPr>
                          <m:t>φ</m:t>
                        </m:r>
                      </m:e>
                      <m:sub>
                        <m:r>
                          <m:rPr>
                            <m:sty m:val="p"/>
                          </m:rPr>
                          <a:rPr lang="en-CA" b="0" i="0" smtClean="0">
                            <a:solidFill>
                              <a:schemeClr val="bg1"/>
                            </a:solidFill>
                            <a:latin typeface="Cambria Math" panose="02040503050406030204" pitchFamily="18" charset="0"/>
                          </a:rPr>
                          <m:t>m</m:t>
                        </m:r>
                      </m:sub>
                    </m:sSub>
                  </m:oMath>
                </a14:m>
                <a:r>
                  <a:rPr lang="en-US" dirty="0">
                    <a:solidFill>
                      <a:schemeClr val="bg1"/>
                    </a:solidFill>
                    <a:latin typeface="Futura Condensed Medium" panose="020B0602020204020303" pitchFamily="34" charset="-79"/>
                    <a:cs typeface="Futura Condensed Medium" panose="020B0602020204020303" pitchFamily="34" charset="-79"/>
                  </a:rPr>
                  <a:t>: phase modulator; PD: photodetector. Fig. 11 right – quad pendulum suspended by 0.4 mm silica fibers, diagram adapted by IGR, University of Glasgow. </a:t>
                </a:r>
              </a:p>
            </p:txBody>
          </p:sp>
        </mc:Choice>
        <mc:Fallback>
          <p:sp>
            <p:nvSpPr>
              <p:cNvPr id="6" name="TextBox 5">
                <a:extLst>
                  <a:ext uri="{FF2B5EF4-FFF2-40B4-BE49-F238E27FC236}">
                    <a16:creationId xmlns:a16="http://schemas.microsoft.com/office/drawing/2014/main" id="{0E15AFC5-0443-2F4B-BE4E-8FFA5AE31371}"/>
                  </a:ext>
                </a:extLst>
              </p:cNvPr>
              <p:cNvSpPr txBox="1">
                <a:spLocks noRot="1" noChangeAspect="1" noMove="1" noResize="1" noEditPoints="1" noAdjustHandles="1" noChangeArrowheads="1" noChangeShapeType="1" noTextEdit="1"/>
              </p:cNvSpPr>
              <p:nvPr/>
            </p:nvSpPr>
            <p:spPr>
              <a:xfrm>
                <a:off x="114300" y="5432612"/>
                <a:ext cx="7369178" cy="1477328"/>
              </a:xfrm>
              <a:prstGeom prst="rect">
                <a:avLst/>
              </a:prstGeom>
              <a:blipFill>
                <a:blip r:embed="rId4"/>
                <a:stretch>
                  <a:fillRect l="-688" t="-1709" r="-1033" b="-512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F9297A7-1F06-7A47-9CF1-925BC91C0FD7}"/>
              </a:ext>
            </a:extLst>
          </p:cNvPr>
          <p:cNvSpPr txBox="1"/>
          <p:nvPr/>
        </p:nvSpPr>
        <p:spPr>
          <a:xfrm>
            <a:off x="7677150" y="1558686"/>
            <a:ext cx="781050" cy="523220"/>
          </a:xfrm>
          <a:prstGeom prst="rect">
            <a:avLst/>
          </a:prstGeom>
          <a:noFill/>
        </p:spPr>
        <p:txBody>
          <a:bodyPr wrap="square" rtlCol="0">
            <a:spAutoFit/>
          </a:bodyPr>
          <a:lstStyle/>
          <a:p>
            <a:r>
              <a:rPr lang="en-US" sz="1400" dirty="0"/>
              <a:t>Metal masses </a:t>
            </a:r>
          </a:p>
        </p:txBody>
      </p:sp>
      <p:sp>
        <p:nvSpPr>
          <p:cNvPr id="8" name="TextBox 7">
            <a:extLst>
              <a:ext uri="{FF2B5EF4-FFF2-40B4-BE49-F238E27FC236}">
                <a16:creationId xmlns:a16="http://schemas.microsoft.com/office/drawing/2014/main" id="{10DE3762-4191-2B48-9C07-F42E4C536DB6}"/>
              </a:ext>
            </a:extLst>
          </p:cNvPr>
          <p:cNvSpPr txBox="1"/>
          <p:nvPr/>
        </p:nvSpPr>
        <p:spPr>
          <a:xfrm>
            <a:off x="7483478" y="2546463"/>
            <a:ext cx="1485900" cy="307777"/>
          </a:xfrm>
          <a:prstGeom prst="rect">
            <a:avLst/>
          </a:prstGeom>
          <a:noFill/>
        </p:spPr>
        <p:txBody>
          <a:bodyPr wrap="square" rtlCol="0">
            <a:spAutoFit/>
          </a:bodyPr>
          <a:lstStyle/>
          <a:p>
            <a:r>
              <a:rPr lang="en-US" sz="1400" dirty="0"/>
              <a:t>Main chain side </a:t>
            </a:r>
          </a:p>
        </p:txBody>
      </p:sp>
      <p:sp>
        <p:nvSpPr>
          <p:cNvPr id="9" name="TextBox 8">
            <a:extLst>
              <a:ext uri="{FF2B5EF4-FFF2-40B4-BE49-F238E27FC236}">
                <a16:creationId xmlns:a16="http://schemas.microsoft.com/office/drawing/2014/main" id="{B1732D57-FA5D-9741-B682-430677079D83}"/>
              </a:ext>
            </a:extLst>
          </p:cNvPr>
          <p:cNvSpPr txBox="1"/>
          <p:nvPr/>
        </p:nvSpPr>
        <p:spPr>
          <a:xfrm>
            <a:off x="7483478" y="3318797"/>
            <a:ext cx="1133475" cy="523220"/>
          </a:xfrm>
          <a:prstGeom prst="rect">
            <a:avLst/>
          </a:prstGeom>
          <a:noFill/>
        </p:spPr>
        <p:txBody>
          <a:bodyPr wrap="square" rtlCol="0">
            <a:spAutoFit/>
          </a:bodyPr>
          <a:lstStyle/>
          <a:p>
            <a:r>
              <a:rPr lang="en-US" sz="1400" dirty="0"/>
              <a:t>Penultimate mass</a:t>
            </a:r>
          </a:p>
        </p:txBody>
      </p:sp>
      <p:sp>
        <p:nvSpPr>
          <p:cNvPr id="10" name="TextBox 9">
            <a:extLst>
              <a:ext uri="{FF2B5EF4-FFF2-40B4-BE49-F238E27FC236}">
                <a16:creationId xmlns:a16="http://schemas.microsoft.com/office/drawing/2014/main" id="{CE4690BE-DC2C-C141-B225-6C94A412C31D}"/>
              </a:ext>
            </a:extLst>
          </p:cNvPr>
          <p:cNvSpPr txBox="1"/>
          <p:nvPr/>
        </p:nvSpPr>
        <p:spPr>
          <a:xfrm>
            <a:off x="10015538" y="4606686"/>
            <a:ext cx="1371600" cy="307777"/>
          </a:xfrm>
          <a:prstGeom prst="rect">
            <a:avLst/>
          </a:prstGeom>
          <a:noFill/>
        </p:spPr>
        <p:txBody>
          <a:bodyPr wrap="square" rtlCol="0">
            <a:spAutoFit/>
          </a:bodyPr>
          <a:lstStyle/>
          <a:p>
            <a:r>
              <a:rPr lang="en-US" sz="1400" dirty="0"/>
              <a:t>Reaction mass</a:t>
            </a:r>
          </a:p>
        </p:txBody>
      </p:sp>
    </p:spTree>
    <p:extLst>
      <p:ext uri="{BB962C8B-B14F-4D97-AF65-F5344CB8AC3E}">
        <p14:creationId xmlns:p14="http://schemas.microsoft.com/office/powerpoint/2010/main" val="43720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17FEC"/>
            </a:gs>
            <a:gs pos="33000">
              <a:srgbClr val="92AEF0"/>
            </a:gs>
            <a:gs pos="69000">
              <a:schemeClr val="accent5">
                <a:lumMod val="40000"/>
                <a:lumOff val="60000"/>
              </a:schemeClr>
            </a:gs>
            <a:gs pos="99000">
              <a:srgbClr val="F99050"/>
            </a:gs>
          </a:gsLst>
          <a:lin ang="2700000" scaled="1"/>
          <a:tileRect/>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13786A-35FC-7742-829C-5362FAC68BC2}"/>
              </a:ext>
            </a:extLst>
          </p:cNvPr>
          <p:cNvSpPr txBox="1"/>
          <p:nvPr/>
        </p:nvSpPr>
        <p:spPr>
          <a:xfrm>
            <a:off x="353276" y="191348"/>
            <a:ext cx="6519011" cy="2836164"/>
          </a:xfrm>
          <a:custGeom>
            <a:avLst/>
            <a:gdLst>
              <a:gd name="connsiteX0" fmla="*/ 0 w 6519011"/>
              <a:gd name="connsiteY0" fmla="*/ 0 h 2836164"/>
              <a:gd name="connsiteX1" fmla="*/ 657827 w 6519011"/>
              <a:gd name="connsiteY1" fmla="*/ 0 h 2836164"/>
              <a:gd name="connsiteX2" fmla="*/ 1380845 w 6519011"/>
              <a:gd name="connsiteY2" fmla="*/ 0 h 2836164"/>
              <a:gd name="connsiteX3" fmla="*/ 1843102 w 6519011"/>
              <a:gd name="connsiteY3" fmla="*/ 0 h 2836164"/>
              <a:gd name="connsiteX4" fmla="*/ 2500930 w 6519011"/>
              <a:gd name="connsiteY4" fmla="*/ 0 h 2836164"/>
              <a:gd name="connsiteX5" fmla="*/ 2963187 w 6519011"/>
              <a:gd name="connsiteY5" fmla="*/ 0 h 2836164"/>
              <a:gd name="connsiteX6" fmla="*/ 3555824 w 6519011"/>
              <a:gd name="connsiteY6" fmla="*/ 0 h 2836164"/>
              <a:gd name="connsiteX7" fmla="*/ 4213652 w 6519011"/>
              <a:gd name="connsiteY7" fmla="*/ 0 h 2836164"/>
              <a:gd name="connsiteX8" fmla="*/ 4610719 w 6519011"/>
              <a:gd name="connsiteY8" fmla="*/ 0 h 2836164"/>
              <a:gd name="connsiteX9" fmla="*/ 5007786 w 6519011"/>
              <a:gd name="connsiteY9" fmla="*/ 0 h 2836164"/>
              <a:gd name="connsiteX10" fmla="*/ 5730803 w 6519011"/>
              <a:gd name="connsiteY10" fmla="*/ 0 h 2836164"/>
              <a:gd name="connsiteX11" fmla="*/ 6519011 w 6519011"/>
              <a:gd name="connsiteY11" fmla="*/ 0 h 2836164"/>
              <a:gd name="connsiteX12" fmla="*/ 6519011 w 6519011"/>
              <a:gd name="connsiteY12" fmla="*/ 482148 h 2836164"/>
              <a:gd name="connsiteX13" fmla="*/ 6519011 w 6519011"/>
              <a:gd name="connsiteY13" fmla="*/ 1021019 h 2836164"/>
              <a:gd name="connsiteX14" fmla="*/ 6519011 w 6519011"/>
              <a:gd name="connsiteY14" fmla="*/ 1616613 h 2836164"/>
              <a:gd name="connsiteX15" fmla="*/ 6519011 w 6519011"/>
              <a:gd name="connsiteY15" fmla="*/ 2127123 h 2836164"/>
              <a:gd name="connsiteX16" fmla="*/ 6519011 w 6519011"/>
              <a:gd name="connsiteY16" fmla="*/ 2836164 h 2836164"/>
              <a:gd name="connsiteX17" fmla="*/ 6121944 w 6519011"/>
              <a:gd name="connsiteY17" fmla="*/ 2836164 h 2836164"/>
              <a:gd name="connsiteX18" fmla="*/ 5398926 w 6519011"/>
              <a:gd name="connsiteY18" fmla="*/ 2836164 h 2836164"/>
              <a:gd name="connsiteX19" fmla="*/ 4741099 w 6519011"/>
              <a:gd name="connsiteY19" fmla="*/ 2836164 h 2836164"/>
              <a:gd name="connsiteX20" fmla="*/ 4083271 w 6519011"/>
              <a:gd name="connsiteY20" fmla="*/ 2836164 h 2836164"/>
              <a:gd name="connsiteX21" fmla="*/ 3425444 w 6519011"/>
              <a:gd name="connsiteY21" fmla="*/ 2836164 h 2836164"/>
              <a:gd name="connsiteX22" fmla="*/ 2963187 w 6519011"/>
              <a:gd name="connsiteY22" fmla="*/ 2836164 h 2836164"/>
              <a:gd name="connsiteX23" fmla="*/ 2240169 w 6519011"/>
              <a:gd name="connsiteY23" fmla="*/ 2836164 h 2836164"/>
              <a:gd name="connsiteX24" fmla="*/ 1647532 w 6519011"/>
              <a:gd name="connsiteY24" fmla="*/ 2836164 h 2836164"/>
              <a:gd name="connsiteX25" fmla="*/ 1250465 w 6519011"/>
              <a:gd name="connsiteY25" fmla="*/ 2836164 h 2836164"/>
              <a:gd name="connsiteX26" fmla="*/ 657827 w 6519011"/>
              <a:gd name="connsiteY26" fmla="*/ 2836164 h 2836164"/>
              <a:gd name="connsiteX27" fmla="*/ 0 w 6519011"/>
              <a:gd name="connsiteY27" fmla="*/ 2836164 h 2836164"/>
              <a:gd name="connsiteX28" fmla="*/ 0 w 6519011"/>
              <a:gd name="connsiteY28" fmla="*/ 2297293 h 2836164"/>
              <a:gd name="connsiteX29" fmla="*/ 0 w 6519011"/>
              <a:gd name="connsiteY29" fmla="*/ 1673337 h 2836164"/>
              <a:gd name="connsiteX30" fmla="*/ 0 w 6519011"/>
              <a:gd name="connsiteY30" fmla="*/ 1049381 h 2836164"/>
              <a:gd name="connsiteX31" fmla="*/ 0 w 6519011"/>
              <a:gd name="connsiteY31" fmla="*/ 0 h 283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519011" h="2836164" fill="none" extrusionOk="0">
                <a:moveTo>
                  <a:pt x="0" y="0"/>
                </a:moveTo>
                <a:cubicBezTo>
                  <a:pt x="289971" y="-56388"/>
                  <a:pt x="496281" y="42159"/>
                  <a:pt x="657827" y="0"/>
                </a:cubicBezTo>
                <a:cubicBezTo>
                  <a:pt x="819373" y="-42159"/>
                  <a:pt x="1166222" y="47697"/>
                  <a:pt x="1380845" y="0"/>
                </a:cubicBezTo>
                <a:cubicBezTo>
                  <a:pt x="1595468" y="-47697"/>
                  <a:pt x="1687228" y="28349"/>
                  <a:pt x="1843102" y="0"/>
                </a:cubicBezTo>
                <a:cubicBezTo>
                  <a:pt x="1998976" y="-28349"/>
                  <a:pt x="2351809" y="48654"/>
                  <a:pt x="2500930" y="0"/>
                </a:cubicBezTo>
                <a:cubicBezTo>
                  <a:pt x="2650051" y="-48654"/>
                  <a:pt x="2826988" y="29140"/>
                  <a:pt x="2963187" y="0"/>
                </a:cubicBezTo>
                <a:cubicBezTo>
                  <a:pt x="3099386" y="-29140"/>
                  <a:pt x="3299402" y="57482"/>
                  <a:pt x="3555824" y="0"/>
                </a:cubicBezTo>
                <a:cubicBezTo>
                  <a:pt x="3812246" y="-57482"/>
                  <a:pt x="3893581" y="61776"/>
                  <a:pt x="4213652" y="0"/>
                </a:cubicBezTo>
                <a:cubicBezTo>
                  <a:pt x="4533723" y="-61776"/>
                  <a:pt x="4502067" y="1541"/>
                  <a:pt x="4610719" y="0"/>
                </a:cubicBezTo>
                <a:cubicBezTo>
                  <a:pt x="4719371" y="-1541"/>
                  <a:pt x="4871486" y="31647"/>
                  <a:pt x="5007786" y="0"/>
                </a:cubicBezTo>
                <a:cubicBezTo>
                  <a:pt x="5144086" y="-31647"/>
                  <a:pt x="5370619" y="18125"/>
                  <a:pt x="5730803" y="0"/>
                </a:cubicBezTo>
                <a:cubicBezTo>
                  <a:pt x="6090987" y="-18125"/>
                  <a:pt x="6231678" y="66393"/>
                  <a:pt x="6519011" y="0"/>
                </a:cubicBezTo>
                <a:cubicBezTo>
                  <a:pt x="6567349" y="131218"/>
                  <a:pt x="6511155" y="295798"/>
                  <a:pt x="6519011" y="482148"/>
                </a:cubicBezTo>
                <a:cubicBezTo>
                  <a:pt x="6526867" y="668498"/>
                  <a:pt x="6510416" y="872226"/>
                  <a:pt x="6519011" y="1021019"/>
                </a:cubicBezTo>
                <a:cubicBezTo>
                  <a:pt x="6527606" y="1169812"/>
                  <a:pt x="6491519" y="1414019"/>
                  <a:pt x="6519011" y="1616613"/>
                </a:cubicBezTo>
                <a:cubicBezTo>
                  <a:pt x="6546503" y="1819207"/>
                  <a:pt x="6481538" y="1895276"/>
                  <a:pt x="6519011" y="2127123"/>
                </a:cubicBezTo>
                <a:cubicBezTo>
                  <a:pt x="6556484" y="2358970"/>
                  <a:pt x="6476091" y="2633629"/>
                  <a:pt x="6519011" y="2836164"/>
                </a:cubicBezTo>
                <a:cubicBezTo>
                  <a:pt x="6322640" y="2838808"/>
                  <a:pt x="6251981" y="2799175"/>
                  <a:pt x="6121944" y="2836164"/>
                </a:cubicBezTo>
                <a:cubicBezTo>
                  <a:pt x="5991907" y="2873153"/>
                  <a:pt x="5663304" y="2762390"/>
                  <a:pt x="5398926" y="2836164"/>
                </a:cubicBezTo>
                <a:cubicBezTo>
                  <a:pt x="5134548" y="2909938"/>
                  <a:pt x="4903591" y="2785671"/>
                  <a:pt x="4741099" y="2836164"/>
                </a:cubicBezTo>
                <a:cubicBezTo>
                  <a:pt x="4578607" y="2886657"/>
                  <a:pt x="4362374" y="2784529"/>
                  <a:pt x="4083271" y="2836164"/>
                </a:cubicBezTo>
                <a:cubicBezTo>
                  <a:pt x="3804168" y="2887799"/>
                  <a:pt x="3593009" y="2829707"/>
                  <a:pt x="3425444" y="2836164"/>
                </a:cubicBezTo>
                <a:cubicBezTo>
                  <a:pt x="3257879" y="2842621"/>
                  <a:pt x="3114872" y="2804481"/>
                  <a:pt x="2963187" y="2836164"/>
                </a:cubicBezTo>
                <a:cubicBezTo>
                  <a:pt x="2811502" y="2867847"/>
                  <a:pt x="2531407" y="2768778"/>
                  <a:pt x="2240169" y="2836164"/>
                </a:cubicBezTo>
                <a:cubicBezTo>
                  <a:pt x="1948931" y="2903550"/>
                  <a:pt x="1804413" y="2801813"/>
                  <a:pt x="1647532" y="2836164"/>
                </a:cubicBezTo>
                <a:cubicBezTo>
                  <a:pt x="1490651" y="2870515"/>
                  <a:pt x="1370997" y="2831632"/>
                  <a:pt x="1250465" y="2836164"/>
                </a:cubicBezTo>
                <a:cubicBezTo>
                  <a:pt x="1129933" y="2840696"/>
                  <a:pt x="900039" y="2821455"/>
                  <a:pt x="657827" y="2836164"/>
                </a:cubicBezTo>
                <a:cubicBezTo>
                  <a:pt x="415615" y="2850873"/>
                  <a:pt x="315330" y="2768626"/>
                  <a:pt x="0" y="2836164"/>
                </a:cubicBezTo>
                <a:cubicBezTo>
                  <a:pt x="-5954" y="2680123"/>
                  <a:pt x="5296" y="2483209"/>
                  <a:pt x="0" y="2297293"/>
                </a:cubicBezTo>
                <a:cubicBezTo>
                  <a:pt x="-5296" y="2111377"/>
                  <a:pt x="55782" y="1939298"/>
                  <a:pt x="0" y="1673337"/>
                </a:cubicBezTo>
                <a:cubicBezTo>
                  <a:pt x="-55782" y="1407376"/>
                  <a:pt x="59158" y="1232578"/>
                  <a:pt x="0" y="1049381"/>
                </a:cubicBezTo>
                <a:cubicBezTo>
                  <a:pt x="-59158" y="866184"/>
                  <a:pt x="36690" y="225844"/>
                  <a:pt x="0" y="0"/>
                </a:cubicBezTo>
                <a:close/>
              </a:path>
              <a:path w="6519011" h="2836164" stroke="0" extrusionOk="0">
                <a:moveTo>
                  <a:pt x="0" y="0"/>
                </a:moveTo>
                <a:cubicBezTo>
                  <a:pt x="170371" y="-50005"/>
                  <a:pt x="339368" y="59279"/>
                  <a:pt x="527447" y="0"/>
                </a:cubicBezTo>
                <a:cubicBezTo>
                  <a:pt x="715526" y="-59279"/>
                  <a:pt x="805567" y="11089"/>
                  <a:pt x="924514" y="0"/>
                </a:cubicBezTo>
                <a:cubicBezTo>
                  <a:pt x="1043461" y="-11089"/>
                  <a:pt x="1292958" y="43862"/>
                  <a:pt x="1647532" y="0"/>
                </a:cubicBezTo>
                <a:cubicBezTo>
                  <a:pt x="2002106" y="-43862"/>
                  <a:pt x="1927194" y="56481"/>
                  <a:pt x="2174979" y="0"/>
                </a:cubicBezTo>
                <a:cubicBezTo>
                  <a:pt x="2422764" y="-56481"/>
                  <a:pt x="2566887" y="48993"/>
                  <a:pt x="2702426" y="0"/>
                </a:cubicBezTo>
                <a:cubicBezTo>
                  <a:pt x="2837965" y="-48993"/>
                  <a:pt x="3261640" y="26388"/>
                  <a:pt x="3425444" y="0"/>
                </a:cubicBezTo>
                <a:cubicBezTo>
                  <a:pt x="3589248" y="-26388"/>
                  <a:pt x="3786586" y="6134"/>
                  <a:pt x="3887701" y="0"/>
                </a:cubicBezTo>
                <a:cubicBezTo>
                  <a:pt x="3988816" y="-6134"/>
                  <a:pt x="4308850" y="57264"/>
                  <a:pt x="4610719" y="0"/>
                </a:cubicBezTo>
                <a:cubicBezTo>
                  <a:pt x="4912588" y="-57264"/>
                  <a:pt x="4982276" y="33215"/>
                  <a:pt x="5333736" y="0"/>
                </a:cubicBezTo>
                <a:cubicBezTo>
                  <a:pt x="5685196" y="-33215"/>
                  <a:pt x="5781100" y="68718"/>
                  <a:pt x="5926374" y="0"/>
                </a:cubicBezTo>
                <a:cubicBezTo>
                  <a:pt x="6071648" y="-68718"/>
                  <a:pt x="6383611" y="3327"/>
                  <a:pt x="6519011" y="0"/>
                </a:cubicBezTo>
                <a:cubicBezTo>
                  <a:pt x="6583342" y="148128"/>
                  <a:pt x="6483391" y="337758"/>
                  <a:pt x="6519011" y="538871"/>
                </a:cubicBezTo>
                <a:cubicBezTo>
                  <a:pt x="6554631" y="739984"/>
                  <a:pt x="6508141" y="864591"/>
                  <a:pt x="6519011" y="1021019"/>
                </a:cubicBezTo>
                <a:cubicBezTo>
                  <a:pt x="6529881" y="1177447"/>
                  <a:pt x="6501277" y="1328756"/>
                  <a:pt x="6519011" y="1588252"/>
                </a:cubicBezTo>
                <a:cubicBezTo>
                  <a:pt x="6536745" y="1847748"/>
                  <a:pt x="6513095" y="1883733"/>
                  <a:pt x="6519011" y="2155485"/>
                </a:cubicBezTo>
                <a:cubicBezTo>
                  <a:pt x="6524927" y="2427237"/>
                  <a:pt x="6486039" y="2690798"/>
                  <a:pt x="6519011" y="2836164"/>
                </a:cubicBezTo>
                <a:cubicBezTo>
                  <a:pt x="6214480" y="2869585"/>
                  <a:pt x="6005197" y="2781493"/>
                  <a:pt x="5861184" y="2836164"/>
                </a:cubicBezTo>
                <a:cubicBezTo>
                  <a:pt x="5717171" y="2890835"/>
                  <a:pt x="5558700" y="2830907"/>
                  <a:pt x="5268546" y="2836164"/>
                </a:cubicBezTo>
                <a:cubicBezTo>
                  <a:pt x="4978392" y="2841421"/>
                  <a:pt x="5062311" y="2825253"/>
                  <a:pt x="4871479" y="2836164"/>
                </a:cubicBezTo>
                <a:cubicBezTo>
                  <a:pt x="4680647" y="2847075"/>
                  <a:pt x="4517298" y="2811516"/>
                  <a:pt x="4409222" y="2836164"/>
                </a:cubicBezTo>
                <a:cubicBezTo>
                  <a:pt x="4301146" y="2860812"/>
                  <a:pt x="3869765" y="2750422"/>
                  <a:pt x="3686204" y="2836164"/>
                </a:cubicBezTo>
                <a:cubicBezTo>
                  <a:pt x="3502643" y="2921906"/>
                  <a:pt x="3385546" y="2795626"/>
                  <a:pt x="3093567" y="2836164"/>
                </a:cubicBezTo>
                <a:cubicBezTo>
                  <a:pt x="2801588" y="2876702"/>
                  <a:pt x="2773135" y="2822385"/>
                  <a:pt x="2631310" y="2836164"/>
                </a:cubicBezTo>
                <a:cubicBezTo>
                  <a:pt x="2489485" y="2849943"/>
                  <a:pt x="2325347" y="2783202"/>
                  <a:pt x="2038673" y="2836164"/>
                </a:cubicBezTo>
                <a:cubicBezTo>
                  <a:pt x="1751999" y="2889126"/>
                  <a:pt x="1738605" y="2835197"/>
                  <a:pt x="1641605" y="2836164"/>
                </a:cubicBezTo>
                <a:cubicBezTo>
                  <a:pt x="1544605" y="2837131"/>
                  <a:pt x="1433024" y="2826149"/>
                  <a:pt x="1244538" y="2836164"/>
                </a:cubicBezTo>
                <a:cubicBezTo>
                  <a:pt x="1056052" y="2846179"/>
                  <a:pt x="907554" y="2824375"/>
                  <a:pt x="651901" y="2836164"/>
                </a:cubicBezTo>
                <a:cubicBezTo>
                  <a:pt x="396248" y="2847953"/>
                  <a:pt x="201009" y="2798348"/>
                  <a:pt x="0" y="2836164"/>
                </a:cubicBezTo>
                <a:cubicBezTo>
                  <a:pt x="-7315" y="2540757"/>
                  <a:pt x="45565" y="2511562"/>
                  <a:pt x="0" y="2240570"/>
                </a:cubicBezTo>
                <a:cubicBezTo>
                  <a:pt x="-45565" y="1969578"/>
                  <a:pt x="7447" y="1923243"/>
                  <a:pt x="0" y="1701698"/>
                </a:cubicBezTo>
                <a:cubicBezTo>
                  <a:pt x="-7447" y="1480153"/>
                  <a:pt x="34923" y="1455644"/>
                  <a:pt x="0" y="1219551"/>
                </a:cubicBezTo>
                <a:cubicBezTo>
                  <a:pt x="-34923" y="983458"/>
                  <a:pt x="32039" y="768532"/>
                  <a:pt x="0" y="623956"/>
                </a:cubicBezTo>
                <a:cubicBezTo>
                  <a:pt x="-32039" y="479381"/>
                  <a:pt x="72061" y="165217"/>
                  <a:pt x="0" y="0"/>
                </a:cubicBezTo>
                <a:close/>
              </a:path>
            </a:pathLst>
          </a:custGeom>
          <a:gradFill flip="none" rotWithShape="1">
            <a:gsLst>
              <a:gs pos="0">
                <a:srgbClr val="A482E5">
                  <a:shade val="30000"/>
                  <a:satMod val="115000"/>
                </a:srgbClr>
              </a:gs>
              <a:gs pos="50000">
                <a:srgbClr val="A482E5">
                  <a:shade val="67500"/>
                  <a:satMod val="115000"/>
                </a:srgbClr>
              </a:gs>
              <a:gs pos="100000">
                <a:srgbClr val="C17FEC"/>
              </a:gs>
            </a:gsLst>
            <a:path path="circle">
              <a:fillToRect l="50000" t="50000" r="50000" b="50000"/>
            </a:path>
            <a:tileRect/>
          </a:gradFill>
          <a:ln>
            <a:solidFill>
              <a:srgbClr val="8D45F3"/>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1">
            <a:schemeClr val="accent4"/>
          </a:lnRef>
          <a:fillRef idx="3">
            <a:schemeClr val="accent4"/>
          </a:fillRef>
          <a:effectRef idx="2">
            <a:schemeClr val="accent4"/>
          </a:effectRef>
          <a:fontRef idx="minor">
            <a:schemeClr val="lt1"/>
          </a:fontRef>
        </p:style>
        <p:txBody>
          <a:bodyPr wrap="square" rtlCol="0">
            <a:spAutoFit/>
          </a:bodyPr>
          <a:lstStyle/>
          <a:p>
            <a:r>
              <a:rPr lang="en-US" dirty="0">
                <a:solidFill>
                  <a:schemeClr val="bg1"/>
                </a:solidFill>
                <a:latin typeface="Futura Medium" panose="020B0602020204020303" pitchFamily="34" charset="-79"/>
                <a:cs typeface="Futura Medium" panose="020B0602020204020303" pitchFamily="34" charset="-79"/>
              </a:rPr>
              <a:t>					Limiting Noise</a:t>
            </a:r>
          </a:p>
          <a:p>
            <a:r>
              <a:rPr lang="en-US" sz="1400" dirty="0">
                <a:solidFill>
                  <a:schemeClr val="bg1"/>
                </a:solidFill>
                <a:latin typeface="Futura Medium" panose="020B0602020204020303" pitchFamily="34" charset="-79"/>
                <a:cs typeface="Futura Medium" panose="020B0602020204020303" pitchFamily="34" charset="-79"/>
              </a:rPr>
              <a:t>An ultra-sensitive detector such as aLIGO is naturally subjected to many different sources of noise. Peaking design sensitivity constraints, the dominant noise source tends to be quantum noise. Individual photons arriving at the reflective surface fluctuate and obey Poisson statistics [8], and at the point of photodetection, the fluctuations are generally considered shot noise. Quantum radiation pressure noise (QRPN) is produced due to momentum transfer to the test mass, perturbing its position [8]. Among propositions for reducing the effects of QRPN, techniques such as the injection of squeezed light---that is, a squeezed coherent state—into the system, variational readout, conditional squeezing, and use of negative mass systems have all been proposed to improve the sensitivity at lower frequencies. </a:t>
            </a:r>
          </a:p>
        </p:txBody>
      </p:sp>
      <p:pic>
        <p:nvPicPr>
          <p:cNvPr id="5" name="Picture 4">
            <a:extLst>
              <a:ext uri="{FF2B5EF4-FFF2-40B4-BE49-F238E27FC236}">
                <a16:creationId xmlns:a16="http://schemas.microsoft.com/office/drawing/2014/main" id="{4404DCF0-9FD6-CB47-9208-F2F3EEC18BA2}"/>
              </a:ext>
            </a:extLst>
          </p:cNvPr>
          <p:cNvPicPr>
            <a:picLocks noChangeAspect="1"/>
          </p:cNvPicPr>
          <p:nvPr/>
        </p:nvPicPr>
        <p:blipFill>
          <a:blip r:embed="rId2"/>
          <a:stretch>
            <a:fillRect/>
          </a:stretch>
        </p:blipFill>
        <p:spPr>
          <a:xfrm>
            <a:off x="353277" y="3123766"/>
            <a:ext cx="4733073" cy="3542885"/>
          </a:xfrm>
          <a:prstGeom prst="rect">
            <a:avLst/>
          </a:prstGeom>
        </p:spPr>
      </p:pic>
      <p:pic>
        <p:nvPicPr>
          <p:cNvPr id="6" name="Picture 5">
            <a:extLst>
              <a:ext uri="{FF2B5EF4-FFF2-40B4-BE49-F238E27FC236}">
                <a16:creationId xmlns:a16="http://schemas.microsoft.com/office/drawing/2014/main" id="{E0609CC5-47F0-D84E-8BC9-A0AA1E9220CB}"/>
              </a:ext>
            </a:extLst>
          </p:cNvPr>
          <p:cNvPicPr>
            <a:picLocks noChangeAspect="1"/>
          </p:cNvPicPr>
          <p:nvPr/>
        </p:nvPicPr>
        <p:blipFill>
          <a:blip r:embed="rId3"/>
          <a:stretch>
            <a:fillRect/>
          </a:stretch>
        </p:blipFill>
        <p:spPr>
          <a:xfrm>
            <a:off x="7458075" y="191348"/>
            <a:ext cx="4233864" cy="3169208"/>
          </a:xfrm>
          <a:prstGeom prst="rect">
            <a:avLst/>
          </a:prstGeom>
        </p:spPr>
      </p:pic>
      <p:pic>
        <p:nvPicPr>
          <p:cNvPr id="7" name="Picture 6">
            <a:extLst>
              <a:ext uri="{FF2B5EF4-FFF2-40B4-BE49-F238E27FC236}">
                <a16:creationId xmlns:a16="http://schemas.microsoft.com/office/drawing/2014/main" id="{D26895C9-E088-A147-AFA8-34D86E6B937C}"/>
              </a:ext>
            </a:extLst>
          </p:cNvPr>
          <p:cNvPicPr>
            <a:picLocks noChangeAspect="1"/>
          </p:cNvPicPr>
          <p:nvPr/>
        </p:nvPicPr>
        <p:blipFill>
          <a:blip r:embed="rId4"/>
          <a:stretch>
            <a:fillRect/>
          </a:stretch>
        </p:blipFill>
        <p:spPr>
          <a:xfrm>
            <a:off x="7458075" y="3497444"/>
            <a:ext cx="4233864" cy="3219868"/>
          </a:xfrm>
          <a:prstGeom prst="rect">
            <a:avLst/>
          </a:prstGeom>
        </p:spPr>
      </p:pic>
      <p:sp>
        <p:nvSpPr>
          <p:cNvPr id="8" name="TextBox 7">
            <a:extLst>
              <a:ext uri="{FF2B5EF4-FFF2-40B4-BE49-F238E27FC236}">
                <a16:creationId xmlns:a16="http://schemas.microsoft.com/office/drawing/2014/main" id="{449C22BF-C525-6D49-A1C9-FD4522ED5D2B}"/>
              </a:ext>
            </a:extLst>
          </p:cNvPr>
          <p:cNvSpPr txBox="1"/>
          <p:nvPr/>
        </p:nvSpPr>
        <p:spPr>
          <a:xfrm>
            <a:off x="5086350" y="3080988"/>
            <a:ext cx="2371725" cy="3785652"/>
          </a:xfrm>
          <a:prstGeom prst="rect">
            <a:avLst/>
          </a:prstGeom>
          <a:noFill/>
        </p:spPr>
        <p:txBody>
          <a:bodyPr wrap="square" rtlCol="0">
            <a:spAutoFit/>
          </a:bodyPr>
          <a:lstStyle/>
          <a:p>
            <a:r>
              <a:rPr lang="en-US" sz="1600" dirty="0">
                <a:solidFill>
                  <a:schemeClr val="bg1"/>
                </a:solidFill>
                <a:latin typeface="Futura Condensed Medium" panose="020B0602020204020303" pitchFamily="34" charset="-79"/>
                <a:cs typeface="Futura Condensed Medium" panose="020B0602020204020303" pitchFamily="34" charset="-79"/>
              </a:rPr>
              <a:t>Fig. 12 (left) – noise spectrum of squeezed light measured at reflection port of optomechanical cavity. </a:t>
            </a:r>
          </a:p>
          <a:p>
            <a:r>
              <a:rPr lang="en-US" sz="1600" dirty="0">
                <a:solidFill>
                  <a:schemeClr val="bg1"/>
                </a:solidFill>
                <a:latin typeface="Futura Condensed Medium" panose="020B0602020204020303" pitchFamily="34" charset="-79"/>
                <a:cs typeface="Futura Condensed Medium" panose="020B0602020204020303" pitchFamily="34" charset="-79"/>
              </a:rPr>
              <a:t>Fig . 13 (top right) – Displacement spectral density of micro resonator with 140 kHz optical spring resonance, and other noise sources. As can be seen, QPRN dominates below optical spring resonance. Greatest contribution at higher frequencies come from thermal &amp; quantum noise.  Fig. 14 (right) – calibrated displacement noise spectrum.</a:t>
            </a:r>
          </a:p>
        </p:txBody>
      </p:sp>
    </p:spTree>
    <p:extLst>
      <p:ext uri="{BB962C8B-B14F-4D97-AF65-F5344CB8AC3E}">
        <p14:creationId xmlns:p14="http://schemas.microsoft.com/office/powerpoint/2010/main" val="204006652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8565</TotalTime>
  <Words>3156</Words>
  <Application>Microsoft Macintosh PowerPoint</Application>
  <PresentationFormat>Widescreen</PresentationFormat>
  <Paragraphs>102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Cambria Math</vt:lpstr>
      <vt:lpstr>Futura Condensed Medium</vt:lpstr>
      <vt:lpstr>Futura Medium</vt:lpstr>
      <vt:lpstr>Wingdings</vt:lpstr>
      <vt:lpstr>Office Theme</vt:lpstr>
      <vt:lpstr>ADVANCED LIGO “Het universum zingt voor mij”. –Dr. Siebren de Kuiper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LIGO THE HIDDEN SPECTRUM OF THE UNIVERSE</dc:title>
  <dc:creator>Maria Volosatov</dc:creator>
  <cp:lastModifiedBy>Maria Volosatov</cp:lastModifiedBy>
  <cp:revision>94</cp:revision>
  <dcterms:created xsi:type="dcterms:W3CDTF">2020-03-11T04:25:45Z</dcterms:created>
  <dcterms:modified xsi:type="dcterms:W3CDTF">2020-03-20T23:49:55Z</dcterms:modified>
</cp:coreProperties>
</file>